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578" r:id="rId3"/>
    <p:sldId id="612" r:id="rId4"/>
    <p:sldId id="595" r:id="rId5"/>
    <p:sldId id="310" r:id="rId6"/>
    <p:sldId id="601" r:id="rId7"/>
    <p:sldId id="598" r:id="rId8"/>
    <p:sldId id="600" r:id="rId9"/>
    <p:sldId id="584" r:id="rId10"/>
    <p:sldId id="602" r:id="rId11"/>
    <p:sldId id="596" r:id="rId12"/>
    <p:sldId id="603" r:id="rId13"/>
    <p:sldId id="609" r:id="rId14"/>
    <p:sldId id="599" r:id="rId15"/>
    <p:sldId id="604" r:id="rId16"/>
    <p:sldId id="605" r:id="rId17"/>
    <p:sldId id="610" r:id="rId18"/>
    <p:sldId id="608" r:id="rId19"/>
    <p:sldId id="606" r:id="rId20"/>
    <p:sldId id="607" r:id="rId21"/>
    <p:sldId id="611" r:id="rId22"/>
    <p:sldId id="577" r:id="rId23"/>
    <p:sldId id="574" r:id="rId24"/>
    <p:sldId id="335" r:id="rId25"/>
  </p:sldIdLst>
  <p:sldSz cx="1219835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8A"/>
    <a:srgbClr val="4F81BD"/>
    <a:srgbClr val="4D94FF"/>
    <a:srgbClr val="F4F4F4"/>
    <a:srgbClr val="FF8500"/>
    <a:srgbClr val="00B0F0"/>
    <a:srgbClr val="333333"/>
    <a:srgbClr val="FF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35" autoAdjust="0"/>
    <p:restoredTop sz="94660"/>
  </p:normalViewPr>
  <p:slideViewPr>
    <p:cSldViewPr>
      <p:cViewPr varScale="1">
        <p:scale>
          <a:sx n="88" d="100"/>
          <a:sy n="88" d="100"/>
        </p:scale>
        <p:origin x="80" y="44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9DD945D-B5A5-4952-A8A5-D12273A7B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CEA2E7-6466-47E9-972A-0A345ED5E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40C7FF-BA43-4065-B4FB-B40A63567C55}" type="datetimeFigureOut">
              <a:rPr lang="zh-CN" altLang="en-US"/>
              <a:pPr>
                <a:defRPr/>
              </a:pPr>
              <a:t>2023/10/12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BBC7B9-2BEC-4B09-BA95-CAEEBAA110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95E85-A6AF-4B6E-B61A-9A6AF4506D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3DA6199-376E-4031-908B-29B55EDD15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350" units="cm"/>
          <inkml:channel name="T" type="integer" max="2.14748E9" units="dev"/>
        </inkml:traceFormat>
        <inkml:channelProperties>
          <inkml:channelProperty channel="X" name="resolution" value="77.14286" units="1/cm"/>
          <inkml:channelProperty channel="Y" name="resolution" value="77.14286" units="1/cm"/>
          <inkml:channelProperty channel="T" name="resolution" value="1" units="1/dev"/>
        </inkml:channelProperties>
      </inkml:inkSource>
      <inkml:timestamp xml:id="ts0" timeString="2022-10-17T06:37:42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13224 12442 0,'0'31'78,"0"0"-62,-110 283 77,95-267-30,15-63 77,0 1-108</inkml:trace>
  <inkml:trace contextRef="#ctx0" brushRef="#br0" timeOffset="1166.77">13224 12442 0,'16'0'110,"0"31"-95,-16-15-15,31 78 32,-15-79-32,31 95 93,-32-63-30,48 32 46,-47-48-15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350" units="cm"/>
          <inkml:channel name="T" type="integer" max="2.14748E9" units="dev"/>
        </inkml:traceFormat>
        <inkml:channelProperties>
          <inkml:channelProperty channel="X" name="resolution" value="77.14286" units="1/cm"/>
          <inkml:channelProperty channel="Y" name="resolution" value="77.14286" units="1/cm"/>
          <inkml:channelProperty channel="T" name="resolution" value="1" units="1/dev"/>
        </inkml:channelProperties>
      </inkml:inkSource>
      <inkml:timestamp xml:id="ts0" timeString="2022-10-17T06:42:24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13162 12300 0,'0'16'125,"-126"392"-63,110-330 1,16-93 77,0-17-124</inkml:trace>
  <inkml:trace contextRef="#ctx0" brushRef="#br0" timeOffset="1136.11">13146 12300 0,'16'0'141,"-16"16"-141,94 219 62,-47-188 1,-47-31-32,47 78 32,-47-78-32,0 0 109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350" units="cm"/>
          <inkml:channel name="T" type="integer" max="2.14748E9" units="dev"/>
        </inkml:traceFormat>
        <inkml:channelProperties>
          <inkml:channelProperty channel="X" name="resolution" value="77.14286" units="1/cm"/>
          <inkml:channelProperty channel="Y" name="resolution" value="77.14286" units="1/cm"/>
          <inkml:channelProperty channel="T" name="resolution" value="1" units="1/dev"/>
        </inkml:channelProperties>
      </inkml:inkSource>
      <inkml:timestamp xml:id="ts0" timeString="2022-10-17T06:43:06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17052 5648 0,'-31'-15'46,"-158"-32"-14,-454-110 77,471 141-46,-32 16 15,-16 31 0,126 16-31,47-31-16,-16 0 47,63 0-78,-31 31 31,-16 15 16,47-30-47,-16-17 0,-15 32 47,31 1-16,0 30 32,0-47-32,0 95 32,0-63-17,0-48-46,31 17 47,16-1-15,94 16 14,-109-31-46,140 47 47,1-1-15,-95-62-1,-15 16 0,78-16 16,-94 0-31,94 16 46,-47-16-31,16 0 16,-31 0-16,93 0 32,-125 0-32,95 0 16,-64 0 0,32 0 0,-47 0-16,31-32 32,-63 1-48,-31 15 1,63-31 31,-32 0 0,1-78 31,-17 78-47,-15-1 16,0 33 0,0-1-16,0-15-15,-63-32 30,1 16-14,-32-32 30,47 48-15,-16 15-16,-16 16 1,-78-15 14,1-1-14,109 0 30,31 16-31</inkml:trace>
  <inkml:trace contextRef="#ctx0" brushRef="#br0" timeOffset="2983.39">20048 5601 0,'-15'0'47,"-1"-15"-31,0 15-1,-203 0 32,156 0-47,-486 0 63,204 0 15,-1 15 31,331-15-93,-95 16 15,63 47 0,-47 15 32,78-31-32,0-15-15,1 62 31,15-32-16,0 33 16,0-1-16,204 47 32,-79-110-32,142 1 16,-110-32-16,-47 0 0,-63 0-31,141 0 47,79 15 0,-158-15-31,64 0 30,-79 0-14,79-47 61,-142 16-61,16-16-1,-31 47-31,78-79 47,-47-15 0,-31 63 0,-1-32-16,-15-62 16,-31 62-16,-267-94 63,204 126-79,-47-48 32,109 79-16,16 0 63</inkml:trace>
  <inkml:trace contextRef="#ctx0" brushRef="#br0" timeOffset="5362.87">22825 5633 0,'0'-16'16,"0"0"-1,-188-46 48,-440-64 15,299 126 16,31 94 15,298-78-109,-32-16 16,-62 63 15,-47 46 16,110-77-31,-1-17 15,17 48 31,15 31-15,0 16-16,47-31 16,47-1 16,-63-78-48,173 78 17,298 32 61,-392-94-77,156 0 31,-124-16-16,15 0 0,-95 0 1,174 0 61,-221 0-93,158-32 79,-16-15-1,-126 32-63,16-33 32,-31-108 31,-16 109-46,0 31-1,-141-94 16,62 47-32,1 32 32,46 15 0</inkml:trace>
  <inkml:trace contextRef="#ctx0" brushRef="#br0" timeOffset="7969.95">24770 5539 0,'-31'0'78,"-1"0"-62,-140 0-1,109 0 1,-674 0 62,721 0-31,-78 62 15,-16 174 63,110-221-109,0 95 47,31-63-48,64 47 32,-1-47-16,172 47 16,-93-62 0,-142-32-47,126 16 31,31-1 1,-141-15-17,173 0 32,94 0 16,-95 0-1,-156 0-46,251 0 31,-16 0-1,-188 0-14,-79 0 15,1-15 15,-17-17-31,-15-109 32,-31 47-1,-16 47-30,0-16-1,-63-31 0,-267-16 47,299 110-62,-157-31 31,109-1-16,16 17 16,63 15-16,-62 0 47,30 0 0</inkml:trace>
  <inkml:trace contextRef="#ctx0" brushRef="#br0" timeOffset="10703.12">27515 5476 0,'-15'0'93,"-17"0"-93,-470-16 110,377 16-63,31 47-1,-48 47 33,64-31-1,-32 94 0,95-126-78,-33 32 62,48-47-46,0 15 31,79 79 47,46-16-63,-15-63 0,31-31 0,-109 0-31,329 0 78,-48 47-46,111-47 46,-314 0-63,188 0 48,-220 0-47,95 16 15,-1 0 16,-140-16 0,-1 0-16,0-32 0,-31-15 0,32 0 1,-32-62 14,-32 30 33,1 48-64,-47-1 16,-64-15 1,-46-31 15,47 31-1,125 47-30,-109-47 15,31 31 32,-79-31-16,-250-79 15,391 111-62,-15-1 31,31 16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9BEFC3-2DA9-49D4-A9E7-6972049AC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6A0CCB-06DD-45F7-A680-37A2CCCD1D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613C38D-375A-42C9-9D4C-BC221E3E8E51}" type="datetimeFigureOut">
              <a:rPr lang="zh-CN" altLang="en-US"/>
              <a:pPr>
                <a:defRPr/>
              </a:pPr>
              <a:t>2023/10/12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010DCDF-5CAC-42E7-B481-F9F398A13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5F547E7-3FE3-443F-B4D9-07C7DACB9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5C6C1-BC26-4435-8351-1E0D4A49FD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692B1-1CBA-4149-8BFF-D2703C568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000249A7-DDAA-4E6A-9990-54AA9FBB238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29A91-4CB4-4F64-8C60-4EECF8783B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067B64B3-EFC6-433F-8247-8FD9C37D771C}"/>
              </a:ext>
            </a:extLst>
          </p:cNvPr>
          <p:cNvSpPr txBox="1"/>
          <p:nvPr userDrawn="1"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F917D2D5-B6E3-4EEE-8E5C-9E46290E3C07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866EF37-77AB-4E41-8A12-7AE4E3F5E4E5}"/>
              </a:ext>
            </a:extLst>
          </p:cNvPr>
          <p:cNvCxnSpPr/>
          <p:nvPr userDrawn="1"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A3AB45FD-85AB-47A8-BCA4-8950DB17D3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A05E0-6E57-46E9-8A4E-C69286B0C5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21D0A5-554B-424D-887B-92677D46EB93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3BC443-3DD4-49F2-ACB6-5993B788991B}"/>
              </a:ext>
            </a:extLst>
          </p:cNvPr>
          <p:cNvSpPr/>
          <p:nvPr userDrawn="1"/>
        </p:nvSpPr>
        <p:spPr>
          <a:xfrm>
            <a:off x="1508125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2DDD9B-6F44-4EA2-8076-893F8B0D7D49}"/>
              </a:ext>
            </a:extLst>
          </p:cNvPr>
          <p:cNvSpPr/>
          <p:nvPr userDrawn="1"/>
        </p:nvSpPr>
        <p:spPr>
          <a:xfrm>
            <a:off x="877888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677C-8249-4EDD-994D-3C88F23C4C0A}"/>
              </a:ext>
            </a:extLst>
          </p:cNvPr>
          <p:cNvSpPr/>
          <p:nvPr userDrawn="1"/>
        </p:nvSpPr>
        <p:spPr>
          <a:xfrm>
            <a:off x="6896565" y="3860800"/>
            <a:ext cx="4674723" cy="38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主讲教师：窦  燕</a:t>
            </a:r>
          </a:p>
        </p:txBody>
      </p:sp>
      <p:sp>
        <p:nvSpPr>
          <p:cNvPr id="11" name="WordArt 33">
            <a:extLst>
              <a:ext uri="{FF2B5EF4-FFF2-40B4-BE49-F238E27FC236}">
                <a16:creationId xmlns:a16="http://schemas.microsoft.com/office/drawing/2014/main" id="{389EF28D-A9CA-4B15-AB8A-8AAA02E307FD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463675" y="1854200"/>
            <a:ext cx="2738438" cy="2087563"/>
          </a:xfrm>
          <a:prstGeom prst="rect">
            <a:avLst/>
          </a:prstGeom>
        </p:spPr>
        <p:txBody>
          <a:bodyPr spcFirstLastPara="1" wrap="none" fromWordArt="1">
            <a:prstTxWarp prst="textButton">
              <a:avLst>
                <a:gd name="adj" fmla="val 10800000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数据结构与算法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(C++</a:t>
            </a: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版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)</a:t>
            </a:r>
            <a:endParaRPr lang="zh-CN" altLang="en-US" sz="1200" b="1" kern="10" normalizeH="1" dirty="0">
              <a:ln w="9525">
                <a:noFill/>
                <a:round/>
                <a:headEnd/>
                <a:tailEnd/>
              </a:ln>
              <a:solidFill>
                <a:srgbClr val="808080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12" name="WordArt 34">
            <a:extLst>
              <a:ext uri="{FF2B5EF4-FFF2-40B4-BE49-F238E27FC236}">
                <a16:creationId xmlns:a16="http://schemas.microsoft.com/office/drawing/2014/main" id="{52D2C4EA-60B2-4531-9F9C-402119CB87F5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868488" y="3833813"/>
            <a:ext cx="1981200" cy="10239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Down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900" b="1" kern="10" normalizeH="1" dirty="0">
                <a:gradFill rotWithShape="1">
                  <a:gsLst>
                    <a:gs pos="0">
                      <a:srgbClr val="FF0000"/>
                    </a:gs>
                    <a:gs pos="5000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信息科学与工程学院软件工程系</a:t>
            </a:r>
          </a:p>
        </p:txBody>
      </p:sp>
      <p:sp>
        <p:nvSpPr>
          <p:cNvPr id="13" name="WordArt 35">
            <a:extLst>
              <a:ext uri="{FF2B5EF4-FFF2-40B4-BE49-F238E27FC236}">
                <a16:creationId xmlns:a16="http://schemas.microsoft.com/office/drawing/2014/main" id="{AD5AD549-D358-48D2-846D-AC7DCAA40EBC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4929188" y="2708275"/>
            <a:ext cx="1935072" cy="16573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图结构</a:t>
            </a:r>
          </a:p>
        </p:txBody>
      </p:sp>
      <p:sp>
        <p:nvSpPr>
          <p:cNvPr id="14" name="WordArt 36">
            <a:extLst>
              <a:ext uri="{FF2B5EF4-FFF2-40B4-BE49-F238E27FC236}">
                <a16:creationId xmlns:a16="http://schemas.microsoft.com/office/drawing/2014/main" id="{0A7247BF-94A2-4B0B-948F-425B85C5DFA6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6909265" y="2798763"/>
            <a:ext cx="4674723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图的存储结构</a:t>
            </a:r>
          </a:p>
        </p:txBody>
      </p:sp>
      <p:pic>
        <p:nvPicPr>
          <p:cNvPr id="15" name="Picture 37" descr="燕大图标">
            <a:extLst>
              <a:ext uri="{FF2B5EF4-FFF2-40B4-BE49-F238E27FC236}">
                <a16:creationId xmlns:a16="http://schemas.microsoft.com/office/drawing/2014/main" id="{F2506309-3438-4AF0-9240-F43761552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2438400"/>
            <a:ext cx="183832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7676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3130D-AA20-47CA-B237-77213E946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5FFBB74E-E665-40EC-9AEA-93B4D9FECE5B}"/>
              </a:ext>
            </a:extLst>
          </p:cNvPr>
          <p:cNvSpPr txBox="1"/>
          <p:nvPr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E4B46CF8-9D00-4638-935A-A8413994ED35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80551-3166-4283-B515-062D144524A4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584CBD23-804B-4DBE-833A-122FEFEC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BA797-31DA-4878-B037-1FD8C558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676A9A-B65C-4186-A498-4165C601BEEE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1EE8928-517C-4E0B-8B3C-1E7C89C4FDDC}"/>
              </a:ext>
            </a:extLst>
          </p:cNvPr>
          <p:cNvSpPr>
            <a:spLocks/>
          </p:cNvSpPr>
          <p:nvPr/>
        </p:nvSpPr>
        <p:spPr bwMode="auto">
          <a:xfrm rot="16200000">
            <a:off x="-234156" y="710406"/>
            <a:ext cx="857250" cy="388938"/>
          </a:xfrm>
          <a:custGeom>
            <a:avLst/>
            <a:gdLst>
              <a:gd name="T0" fmla="*/ 0 w 1512168"/>
              <a:gd name="T1" fmla="*/ 0 h 411499"/>
              <a:gd name="T2" fmla="*/ 485976 w 1512168"/>
              <a:gd name="T3" fmla="*/ 0 h 411499"/>
              <a:gd name="T4" fmla="*/ 485976 w 1512168"/>
              <a:gd name="T5" fmla="*/ 99580 h 411499"/>
              <a:gd name="T6" fmla="*/ 485976 w 1512168"/>
              <a:gd name="T7" fmla="*/ 232850 h 411499"/>
              <a:gd name="T8" fmla="*/ 485976 w 1512168"/>
              <a:gd name="T9" fmla="*/ 314006 h 411499"/>
              <a:gd name="T10" fmla="*/ 466691 w 1512168"/>
              <a:gd name="T11" fmla="*/ 367614 h 411499"/>
              <a:gd name="T12" fmla="*/ 19285 w 1512168"/>
              <a:gd name="T13" fmla="*/ 367614 h 411499"/>
              <a:gd name="T14" fmla="*/ 0 w 1512168"/>
              <a:gd name="T15" fmla="*/ 314006 h 411499"/>
              <a:gd name="T16" fmla="*/ 0 w 1512168"/>
              <a:gd name="T17" fmla="*/ 232850 h 411499"/>
              <a:gd name="T18" fmla="*/ 0 w 1512168"/>
              <a:gd name="T19" fmla="*/ 99580 h 411499"/>
              <a:gd name="T20" fmla="*/ 0 w 1512168"/>
              <a:gd name="T21" fmla="*/ 0 h 4114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12168"/>
              <a:gd name="T34" fmla="*/ 0 h 411499"/>
              <a:gd name="T35" fmla="*/ 1512168 w 1512168"/>
              <a:gd name="T36" fmla="*/ 411499 h 4114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lnTo>
                  <a:pt x="0" y="0"/>
                </a:lnTo>
                <a:close/>
              </a:path>
            </a:pathLst>
          </a:cu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76109" tIns="38049" rIns="38049" bIns="76109"/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72A1D2D-0F32-441F-9F73-603A130C9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63550"/>
            <a:ext cx="1511300" cy="855663"/>
          </a:xfrm>
          <a:prstGeom prst="roundRect">
            <a:avLst>
              <a:gd name="adj" fmla="val 6940"/>
            </a:avLst>
          </a:prstGeom>
          <a:solidFill>
            <a:srgbClr val="4D94FF"/>
          </a:solidFill>
          <a:ln>
            <a:noFill/>
          </a:ln>
        </p:spPr>
        <p:txBody>
          <a:bodyPr lIns="76109" tIns="38049" rIns="38049" bIns="76109"/>
          <a:lstStyle>
            <a:lvl1pPr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500">
              <a:latin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B8C2B-AA04-43FB-95C6-99C4FE9B3E81}"/>
              </a:ext>
            </a:extLst>
          </p:cNvPr>
          <p:cNvSpPr/>
          <p:nvPr/>
        </p:nvSpPr>
        <p:spPr>
          <a:xfrm>
            <a:off x="3759200" y="0"/>
            <a:ext cx="30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B13B799-F4B3-4BEF-81F5-A32FBAF8D568}"/>
              </a:ext>
            </a:extLst>
          </p:cNvPr>
          <p:cNvSpPr/>
          <p:nvPr/>
        </p:nvSpPr>
        <p:spPr>
          <a:xfrm>
            <a:off x="3724275" y="1760538"/>
            <a:ext cx="395288" cy="3952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1E2288-E0C7-4507-8AD2-1D7B1010C6DF}"/>
              </a:ext>
            </a:extLst>
          </p:cNvPr>
          <p:cNvSpPr/>
          <p:nvPr/>
        </p:nvSpPr>
        <p:spPr>
          <a:xfrm>
            <a:off x="3724275" y="31686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6AC372C-ED0C-4AE9-BE38-BB58FBC3D1A8}"/>
              </a:ext>
            </a:extLst>
          </p:cNvPr>
          <p:cNvSpPr txBox="1"/>
          <p:nvPr/>
        </p:nvSpPr>
        <p:spPr>
          <a:xfrm>
            <a:off x="11093450" y="6259513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6CAA4342-D93D-40E4-B40F-4C2A85732149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DAF6B-319B-4F55-AF9F-8468D85182DF}"/>
              </a:ext>
            </a:extLst>
          </p:cNvPr>
          <p:cNvSpPr/>
          <p:nvPr userDrawn="1"/>
        </p:nvSpPr>
        <p:spPr>
          <a:xfrm>
            <a:off x="3724275" y="45783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71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D92BE115-6CD1-4974-A32D-DDD24991A357}"/>
              </a:ext>
            </a:extLst>
          </p:cNvPr>
          <p:cNvSpPr txBox="1"/>
          <p:nvPr/>
        </p:nvSpPr>
        <p:spPr>
          <a:xfrm>
            <a:off x="5594350" y="6332538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561E2731-D2A6-4E21-81E8-5C6E6A30044D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9B6F-46BA-4D89-B3DD-D66C047F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775" y="6332538"/>
            <a:ext cx="285206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图的概念及邻接矩阵存储结构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820962-10BA-40D9-8CBC-D29B8358A7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238" y="954088"/>
            <a:ext cx="7632700" cy="0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11" descr="燕大图标">
            <a:extLst>
              <a:ext uri="{FF2B5EF4-FFF2-40B4-BE49-F238E27FC236}">
                <a16:creationId xmlns:a16="http://schemas.microsoft.com/office/drawing/2014/main" id="{85F6FF7F-D26D-4A2A-9540-351F4DDBA07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8913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1EC3FB98-262F-465B-B286-BE85E6C1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4888"/>
            <a:ext cx="12198350" cy="444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0000">
                  <a:alpha val="60001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8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2013&#24180;&#31179;&#23395;&#25215;&#25285;&#35838;&#31243;\&#25968;&#25454;&#32467;&#26500;\&#25968;&#25454;&#32467;&#26500;&#25945;&#26696;\C&#35821;&#35328;&#23454;&#29616;&#29256;(&#31398;)\&#32972;&#26223;&#38899;&#20048;.mid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6" Type="http://schemas.openxmlformats.org/officeDocument/2006/relationships/image" Target="../media/image5.tmp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8.jpe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5.tmp"/><Relationship Id="rId5" Type="http://schemas.openxmlformats.org/officeDocument/2006/relationships/tags" Target="../tags/tag27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背景音乐.mid">
            <a:hlinkClick r:id="" action="ppaction://media"/>
            <a:extLst>
              <a:ext uri="{FF2B5EF4-FFF2-40B4-BE49-F238E27FC236}">
                <a16:creationId xmlns:a16="http://schemas.microsoft.com/office/drawing/2014/main" id="{4280EB29-A0F5-4F38-AA89-3ECFC277731E}"/>
              </a:ext>
            </a:extLst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55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>
            <a:extLst>
              <a:ext uri="{FF2B5EF4-FFF2-40B4-BE49-F238E27FC236}">
                <a16:creationId xmlns:a16="http://schemas.microsoft.com/office/drawing/2014/main" id="{3F5141B3-DF0A-4BC6-AB25-719FBF66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4300" y="0"/>
            <a:ext cx="654050" cy="414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93" fill="hold"/>
                                        <p:tgtEl>
                                          <p:spTgt spid="50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1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5">
            <a:extLst>
              <a:ext uri="{FF2B5EF4-FFF2-40B4-BE49-F238E27FC236}">
                <a16:creationId xmlns:a16="http://schemas.microsoft.com/office/drawing/2014/main" id="{548D6285-D3C6-41CE-B74E-ACE952CB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0872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Chapter Sixteen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38F652-5728-4A0A-8F68-179388E51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171881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图的邻接矩阵存储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686FE25-FF59-4359-9418-1D1C4592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3113965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图的邻接表存储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5F373E1-F05F-412B-B775-3FA05FC6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450912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图的邻接数组存储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8B40FD9-F9C7-4009-A4C8-A63052CAC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66" y="57217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章</a:t>
            </a:r>
            <a:endParaRPr lang="en-US" altLang="zh-CN" sz="1600" dirty="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</p:spTree>
    <p:extLst>
      <p:ext uri="{BB962C8B-B14F-4D97-AF65-F5344CB8AC3E}">
        <p14:creationId xmlns:p14="http://schemas.microsoft.com/office/powerpoint/2010/main" val="1034823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77" y="251189"/>
            <a:ext cx="9496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问题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：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下图的邻接矩阵存储共占多少空间？有效数字占多少空间？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F06DE76-4A2E-4D59-8DED-6CFB923CF639}"/>
              </a:ext>
            </a:extLst>
          </p:cNvPr>
          <p:cNvGrpSpPr/>
          <p:nvPr/>
        </p:nvGrpSpPr>
        <p:grpSpPr>
          <a:xfrm>
            <a:off x="383540" y="1358770"/>
            <a:ext cx="4340801" cy="4235629"/>
            <a:chOff x="5251647" y="1218516"/>
            <a:chExt cx="4340801" cy="423562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D1E5B23F-9CCD-46D7-8548-4D15B0AAB8E7}"/>
                </a:ext>
              </a:extLst>
            </p:cNvPr>
            <p:cNvSpPr/>
            <p:nvPr/>
          </p:nvSpPr>
          <p:spPr>
            <a:xfrm>
              <a:off x="5251647" y="2970805"/>
              <a:ext cx="720000" cy="72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梅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E7A30B0-B9F1-428A-9B0E-8A16E4E57442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6605756" y="1778571"/>
              <a:ext cx="2266692" cy="1552234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1DF2DA0-F750-42A8-A04A-FA183389F9E8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6813244" y="1565033"/>
              <a:ext cx="1113707" cy="1880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26A0E44-6094-4DF7-A3CE-C8CE24F67337}"/>
                </a:ext>
              </a:extLst>
            </p:cNvPr>
            <p:cNvCxnSpPr>
              <a:cxnSpLocks/>
              <a:stCxn id="3" idx="4"/>
              <a:endCxn id="39" idx="1"/>
            </p:cNvCxnSpPr>
            <p:nvPr/>
          </p:nvCxnSpPr>
          <p:spPr>
            <a:xfrm>
              <a:off x="5611647" y="3690805"/>
              <a:ext cx="756852" cy="114878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18AB5A4-3CDF-4FFF-B9AF-989458CDD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622" y="1721382"/>
              <a:ext cx="2147897" cy="1320367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D228F2C-CD80-4049-BA17-067F77766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6364" y="3673636"/>
              <a:ext cx="722575" cy="108548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4B4D51D-2563-497D-845A-C65A94ECD8C6}"/>
                </a:ext>
              </a:extLst>
            </p:cNvPr>
            <p:cNvCxnSpPr>
              <a:cxnSpLocks/>
              <a:stCxn id="38" idx="4"/>
              <a:endCxn id="39" idx="0"/>
            </p:cNvCxnSpPr>
            <p:nvPr/>
          </p:nvCxnSpPr>
          <p:spPr>
            <a:xfrm>
              <a:off x="6493000" y="1943835"/>
              <a:ext cx="130057" cy="279031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5D3E865-90ED-448F-874F-B43A86C96449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H="1">
              <a:off x="5611647" y="1858251"/>
              <a:ext cx="651410" cy="1112554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3CCCF95-C8CD-4103-9559-66CBA15AA4CD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6983057" y="5094145"/>
              <a:ext cx="955393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1FAA4E7-C89C-4E2B-BB1D-047DCCFC6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835" y="3527196"/>
              <a:ext cx="2088613" cy="1248818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54B51C06-C578-4EC6-8AB6-344CD12E37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76423">
              <a:off x="5438522" y="2199553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0.42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E8044C3-A325-4A1D-A7B2-67B19615D174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6585995" y="1901966"/>
              <a:ext cx="1457897" cy="293762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CCB5A37-84FD-4EA0-897B-C0FC1EB06524}"/>
                </a:ext>
              </a:extLst>
            </p:cNvPr>
            <p:cNvCxnSpPr>
              <a:cxnSpLocks/>
              <a:endCxn id="42" idx="4"/>
            </p:cNvCxnSpPr>
            <p:nvPr/>
          </p:nvCxnSpPr>
          <p:spPr>
            <a:xfrm flipV="1">
              <a:off x="6752048" y="1943835"/>
              <a:ext cx="1534903" cy="2815496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2309151-BE0D-4268-B790-5371D495FE18}"/>
                </a:ext>
              </a:extLst>
            </p:cNvPr>
            <p:cNvSpPr/>
            <p:nvPr/>
          </p:nvSpPr>
          <p:spPr>
            <a:xfrm>
              <a:off x="6133000" y="1223835"/>
              <a:ext cx="720000" cy="720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雁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2403130-E9E0-46CC-A2B6-668B5F1AD953}"/>
                </a:ext>
              </a:extLst>
            </p:cNvPr>
            <p:cNvSpPr/>
            <p:nvPr/>
          </p:nvSpPr>
          <p:spPr>
            <a:xfrm>
              <a:off x="6263057" y="4734145"/>
              <a:ext cx="720000" cy="72000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庆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F3F9C4F-0B72-4241-AB21-1835893ED2C9}"/>
                </a:ext>
              </a:extLst>
            </p:cNvPr>
            <p:cNvSpPr/>
            <p:nvPr/>
          </p:nvSpPr>
          <p:spPr>
            <a:xfrm>
              <a:off x="7938450" y="4734145"/>
              <a:ext cx="720000" cy="7200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辉</a:t>
              </a: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D186D59-DC8B-42FA-AEDF-E91B615FA2BC}"/>
                </a:ext>
              </a:extLst>
            </p:cNvPr>
            <p:cNvSpPr/>
            <p:nvPr/>
          </p:nvSpPr>
          <p:spPr>
            <a:xfrm>
              <a:off x="8872448" y="2970805"/>
              <a:ext cx="720000" cy="720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鹏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E167FDC-64B4-4C3A-B070-4C29CADD97D8}"/>
                </a:ext>
              </a:extLst>
            </p:cNvPr>
            <p:cNvSpPr/>
            <p:nvPr/>
          </p:nvSpPr>
          <p:spPr>
            <a:xfrm>
              <a:off x="7926951" y="1223835"/>
              <a:ext cx="720000" cy="72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艳</a:t>
              </a:r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E696FADF-7B6B-428F-BEA4-384C59C39D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99718">
              <a:off x="6139854" y="3979119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3.42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B1540ECD-3D36-442F-87FD-1A47205C72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743183">
              <a:off x="7392395" y="4322741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2.25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ECFEA9FF-D0E7-4A5E-91C1-7CC5A7718F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8607">
              <a:off x="8282565" y="2763961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0.73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F2BCD73A-FB14-4A8A-ADC9-708AAE47F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040" y="1218516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3.18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B40D3D14-BB8A-4637-8AC5-88848BA4D6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65931">
              <a:off x="5695788" y="4377196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3.84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E407F3CA-FD3C-4EC3-A613-E8B62A3BAB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64862">
              <a:off x="7289943" y="1601445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0.96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4">
              <a:extLst>
                <a:ext uri="{FF2B5EF4-FFF2-40B4-BE49-F238E27FC236}">
                  <a16:creationId xmlns:a16="http://schemas.microsoft.com/office/drawing/2014/main" id="{06D57927-CA48-4DFD-9386-D62F24B156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46613">
              <a:off x="7934583" y="2175528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3.31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4">
              <a:extLst>
                <a:ext uri="{FF2B5EF4-FFF2-40B4-BE49-F238E27FC236}">
                  <a16:creationId xmlns:a16="http://schemas.microsoft.com/office/drawing/2014/main" id="{BBD16E34-BD6E-42B5-8259-0079D1227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526" y="5054035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1.01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B8EDCAEE-FD4A-48B2-95F8-5870F74A1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975" y="4730600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2.31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4">
              <a:extLst>
                <a:ext uri="{FF2B5EF4-FFF2-40B4-BE49-F238E27FC236}">
                  <a16:creationId xmlns:a16="http://schemas.microsoft.com/office/drawing/2014/main" id="{30745C43-34EF-4BD5-9730-378C1918CE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27761">
              <a:off x="5892172" y="3579008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1.6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4">
              <a:extLst>
                <a:ext uri="{FF2B5EF4-FFF2-40B4-BE49-F238E27FC236}">
                  <a16:creationId xmlns:a16="http://schemas.microsoft.com/office/drawing/2014/main" id="{3E3D5CBC-5097-4263-931F-7269FB811E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47448">
              <a:off x="8181569" y="3342769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4.01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4">
              <a:extLst>
                <a:ext uri="{FF2B5EF4-FFF2-40B4-BE49-F238E27FC236}">
                  <a16:creationId xmlns:a16="http://schemas.microsoft.com/office/drawing/2014/main" id="{F1A38689-71B7-4A8A-8E43-653CEAC255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27761">
              <a:off x="5717878" y="3721469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0.68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5D90048B-A0D5-4532-B8D0-357720238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46613">
              <a:off x="8100764" y="2284494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0.88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59DD6B0-99F3-45C5-BE6E-8A88302C0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600" y="1815143"/>
              <a:ext cx="2153832" cy="1305717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4">
              <a:extLst>
                <a:ext uri="{FF2B5EF4-FFF2-40B4-BE49-F238E27FC236}">
                  <a16:creationId xmlns:a16="http://schemas.microsoft.com/office/drawing/2014/main" id="{6588B5ED-5144-442A-9FE5-23FF6AE171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64862">
              <a:off x="5986289" y="2849224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5.6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B8C4D8F-334E-4599-B1AA-0CFCEE185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8499" y="1933520"/>
              <a:ext cx="1440989" cy="2733507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4">
              <a:extLst>
                <a:ext uri="{FF2B5EF4-FFF2-40B4-BE49-F238E27FC236}">
                  <a16:creationId xmlns:a16="http://schemas.microsoft.com/office/drawing/2014/main" id="{BDC70E90-24AB-43B5-ADCC-F792233961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802251">
              <a:off x="6556375" y="3786489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2.99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6E01F6D1-66EB-47B1-9EB2-1AD78FC6A8EE}"/>
                </a:ext>
              </a:extLst>
            </p:cNvPr>
            <p:cNvCxnSpPr>
              <a:cxnSpLocks/>
              <a:stCxn id="42" idx="5"/>
              <a:endCxn id="41" idx="0"/>
            </p:cNvCxnSpPr>
            <p:nvPr/>
          </p:nvCxnSpPr>
          <p:spPr>
            <a:xfrm>
              <a:off x="8541509" y="1838393"/>
              <a:ext cx="690939" cy="113241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4">
              <a:extLst>
                <a:ext uri="{FF2B5EF4-FFF2-40B4-BE49-F238E27FC236}">
                  <a16:creationId xmlns:a16="http://schemas.microsoft.com/office/drawing/2014/main" id="{F0998CFE-3CDC-48AA-B9E4-61BCE824A1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51793">
              <a:off x="8870914" y="2355529"/>
              <a:ext cx="651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0.29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3" name="表格 4">
            <a:extLst>
              <a:ext uri="{FF2B5EF4-FFF2-40B4-BE49-F238E27FC236}">
                <a16:creationId xmlns:a16="http://schemas.microsoft.com/office/drawing/2014/main" id="{416F35E6-E1BF-4786-B91D-03D90CF087CD}"/>
              </a:ext>
            </a:extLst>
          </p:cNvPr>
          <p:cNvGraphicFramePr>
            <a:graphicFrameLocks noGrp="1"/>
          </p:cNvGraphicFramePr>
          <p:nvPr/>
        </p:nvGraphicFramePr>
        <p:xfrm>
          <a:off x="6099008" y="2029831"/>
          <a:ext cx="5134311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486">
                  <a:extLst>
                    <a:ext uri="{9D8B030D-6E8A-4147-A177-3AD203B41FA5}">
                      <a16:colId xmlns:a16="http://schemas.microsoft.com/office/drawing/2014/main" val="468317126"/>
                    </a:ext>
                  </a:extLst>
                </a:gridCol>
                <a:gridCol w="881834">
                  <a:extLst>
                    <a:ext uri="{9D8B030D-6E8A-4147-A177-3AD203B41FA5}">
                      <a16:colId xmlns:a16="http://schemas.microsoft.com/office/drawing/2014/main" val="3359490174"/>
                    </a:ext>
                  </a:extLst>
                </a:gridCol>
                <a:gridCol w="771605">
                  <a:extLst>
                    <a:ext uri="{9D8B030D-6E8A-4147-A177-3AD203B41FA5}">
                      <a16:colId xmlns:a16="http://schemas.microsoft.com/office/drawing/2014/main" val="2124928832"/>
                    </a:ext>
                  </a:extLst>
                </a:gridCol>
                <a:gridCol w="826719">
                  <a:extLst>
                    <a:ext uri="{9D8B030D-6E8A-4147-A177-3AD203B41FA5}">
                      <a16:colId xmlns:a16="http://schemas.microsoft.com/office/drawing/2014/main" val="2103048016"/>
                    </a:ext>
                  </a:extLst>
                </a:gridCol>
                <a:gridCol w="881834">
                  <a:extLst>
                    <a:ext uri="{9D8B030D-6E8A-4147-A177-3AD203B41FA5}">
                      <a16:colId xmlns:a16="http://schemas.microsoft.com/office/drawing/2014/main" val="799725645"/>
                    </a:ext>
                  </a:extLst>
                </a:gridCol>
                <a:gridCol w="881833">
                  <a:extLst>
                    <a:ext uri="{9D8B030D-6E8A-4147-A177-3AD203B41FA5}">
                      <a16:colId xmlns:a16="http://schemas.microsoft.com/office/drawing/2014/main" val="3942947630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15947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3.84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1149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4.01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79451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6564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36363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78837"/>
                  </a:ext>
                </a:extLst>
              </a:tr>
            </a:tbl>
          </a:graphicData>
        </a:graphic>
      </p:graphicFrame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7FC00D92-8008-4001-A999-26F74DA61403}"/>
              </a:ext>
            </a:extLst>
          </p:cNvPr>
          <p:cNvGraphicFramePr>
            <a:graphicFrameLocks noGrp="1"/>
          </p:cNvGraphicFramePr>
          <p:nvPr/>
        </p:nvGraphicFramePr>
        <p:xfrm>
          <a:off x="5604120" y="2042531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graphicFrame>
        <p:nvGraphicFramePr>
          <p:cNvPr id="95" name="表格 2">
            <a:extLst>
              <a:ext uri="{FF2B5EF4-FFF2-40B4-BE49-F238E27FC236}">
                <a16:creationId xmlns:a16="http://schemas.microsoft.com/office/drawing/2014/main" id="{8B33F2E2-2118-47EF-BEC9-0651CB36003C}"/>
              </a:ext>
            </a:extLst>
          </p:cNvPr>
          <p:cNvGraphicFramePr>
            <a:graphicFrameLocks noGrp="1"/>
          </p:cNvGraphicFramePr>
          <p:nvPr/>
        </p:nvGraphicFramePr>
        <p:xfrm>
          <a:off x="6061067" y="1547476"/>
          <a:ext cx="513431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063">
                  <a:extLst>
                    <a:ext uri="{9D8B030D-6E8A-4147-A177-3AD203B41FA5}">
                      <a16:colId xmlns:a16="http://schemas.microsoft.com/office/drawing/2014/main" val="974058950"/>
                    </a:ext>
                  </a:extLst>
                </a:gridCol>
                <a:gridCol w="826720">
                  <a:extLst>
                    <a:ext uri="{9D8B030D-6E8A-4147-A177-3AD203B41FA5}">
                      <a16:colId xmlns:a16="http://schemas.microsoft.com/office/drawing/2014/main" val="1576349252"/>
                    </a:ext>
                  </a:extLst>
                </a:gridCol>
                <a:gridCol w="826720">
                  <a:extLst>
                    <a:ext uri="{9D8B030D-6E8A-4147-A177-3AD203B41FA5}">
                      <a16:colId xmlns:a16="http://schemas.microsoft.com/office/drawing/2014/main" val="3529061383"/>
                    </a:ext>
                  </a:extLst>
                </a:gridCol>
                <a:gridCol w="771605">
                  <a:extLst>
                    <a:ext uri="{9D8B030D-6E8A-4147-A177-3AD203B41FA5}">
                      <a16:colId xmlns:a16="http://schemas.microsoft.com/office/drawing/2014/main" val="2191977940"/>
                    </a:ext>
                  </a:extLst>
                </a:gridCol>
                <a:gridCol w="881834">
                  <a:extLst>
                    <a:ext uri="{9D8B030D-6E8A-4147-A177-3AD203B41FA5}">
                      <a16:colId xmlns:a16="http://schemas.microsoft.com/office/drawing/2014/main" val="2952974134"/>
                    </a:ext>
                  </a:extLst>
                </a:gridCol>
                <a:gridCol w="835369">
                  <a:extLst>
                    <a:ext uri="{9D8B030D-6E8A-4147-A177-3AD203B41FA5}">
                      <a16:colId xmlns:a16="http://schemas.microsoft.com/office/drawing/2014/main" val="198516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梅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辉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艳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35878"/>
                  </a:ext>
                </a:extLst>
              </a:tr>
            </a:tbl>
          </a:graphicData>
        </a:graphic>
      </p:graphicFrame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F107CCF1-2BE6-4DFE-8C19-C3B443B7DF5B}"/>
              </a:ext>
            </a:extLst>
          </p:cNvPr>
          <p:cNvSpPr/>
          <p:nvPr/>
        </p:nvSpPr>
        <p:spPr>
          <a:xfrm>
            <a:off x="4203267" y="5207638"/>
            <a:ext cx="1485165" cy="850176"/>
          </a:xfrm>
          <a:prstGeom prst="wedgeEllipseCallout">
            <a:avLst>
              <a:gd name="adj1" fmla="val -2477"/>
              <a:gd name="adj2" fmla="val -580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36</a:t>
            </a:r>
            <a:endParaRPr lang="zh-CN" altLang="en-US" sz="6000" dirty="0"/>
          </a:p>
        </p:txBody>
      </p:sp>
      <p:sp>
        <p:nvSpPr>
          <p:cNvPr id="50" name="对话气泡: 椭圆形 49">
            <a:extLst>
              <a:ext uri="{FF2B5EF4-FFF2-40B4-BE49-F238E27FC236}">
                <a16:creationId xmlns:a16="http://schemas.microsoft.com/office/drawing/2014/main" id="{97AFAA9B-7747-44EB-89A9-369DE644C905}"/>
              </a:ext>
            </a:extLst>
          </p:cNvPr>
          <p:cNvSpPr/>
          <p:nvPr/>
        </p:nvSpPr>
        <p:spPr>
          <a:xfrm>
            <a:off x="10595110" y="668982"/>
            <a:ext cx="1485165" cy="850176"/>
          </a:xfrm>
          <a:prstGeom prst="wedgeEllipseCallout">
            <a:avLst>
              <a:gd name="adj1" fmla="val -223131"/>
              <a:gd name="adj2" fmla="val -5040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14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03953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8">
            <a:extLst>
              <a:ext uri="{FF2B5EF4-FFF2-40B4-BE49-F238E27FC236}">
                <a16:creationId xmlns:a16="http://schemas.microsoft.com/office/drawing/2014/main" id="{745C1BBE-34B8-4DDE-9F0A-A9A4DCB92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4" y="158750"/>
            <a:ext cx="54493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图的邻接表存储结构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327956-AC99-4336-B2E4-57834D138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"/>
          <a:stretch/>
        </p:blipFill>
        <p:spPr bwMode="auto">
          <a:xfrm>
            <a:off x="1193630" y="2843935"/>
            <a:ext cx="2857500" cy="27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9">
            <a:extLst>
              <a:ext uri="{FF2B5EF4-FFF2-40B4-BE49-F238E27FC236}">
                <a16:creationId xmlns:a16="http://schemas.microsoft.com/office/drawing/2014/main" id="{D574100F-D623-4CF0-B012-E7FC99C1D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870" y="1606615"/>
            <a:ext cx="7605845" cy="1685911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indent="-457200" algn="just">
              <a:lnSpc>
                <a:spcPct val="20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能否设计出一个新的存储结构，使得图中的有效信息所占空间尽可能少呢？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7032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45EFDB-5206-4B44-B85D-70B7F714B3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请为下面的图形选一个合适的名字：</a:t>
            </a:r>
            <a:endParaRPr lang="en-US" altLang="zh-CN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60FC7-6002-45FD-A747-AEFA324E50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218855" y="4921692"/>
            <a:ext cx="157517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单链表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10714E-E9CB-43AF-9A30-7942BB870C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218855" y="5778942"/>
            <a:ext cx="13051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数组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363E22-4E0C-4BE8-9CE3-5606A833D329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351763" y="4985985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06218C8-3899-4806-8082-F71E267D3DD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351763" y="584323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1D03755-1BE0-4202-95CF-F2BADBE8EB6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DF90187-829E-4E35-B521-BD507B14C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" t="42720" r="9764" b="17090"/>
          <a:stretch/>
        </p:blipFill>
        <p:spPr bwMode="auto">
          <a:xfrm>
            <a:off x="1184676" y="2456411"/>
            <a:ext cx="10081120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5878C3-D311-4EAF-893B-3E8829BEA72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5E74B06D-E9F4-4089-97CF-DC85DD1CA7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AE8579A-CBCA-4E15-B6F9-6F37801B65A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9E917B4-532E-460A-8A28-7D1EFA75EE1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42C7F6A-C6DB-453D-AB36-9881C88736F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EC3EBB9-EBB5-4BD7-ABFF-0FCEB60C7D2A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77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图的邻接表存储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/>
        </p:nvGraphicFramePr>
        <p:xfrm>
          <a:off x="5220867" y="1861636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660" y="5691544"/>
            <a:ext cx="27229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有向无权图的邻接表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A5278E-4584-4C3E-9D58-23DB25970F66}"/>
              </a:ext>
            </a:extLst>
          </p:cNvPr>
          <p:cNvGraphicFramePr>
            <a:graphicFrameLocks noGrp="1"/>
          </p:cNvGraphicFramePr>
          <p:nvPr/>
        </p:nvGraphicFramePr>
        <p:xfrm>
          <a:off x="5708914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8C2851-4D19-4A84-A324-10E9B1DAAF05}"/>
              </a:ext>
            </a:extLst>
          </p:cNvPr>
          <p:cNvGraphicFramePr>
            <a:graphicFrameLocks noGrp="1"/>
          </p:cNvGraphicFramePr>
          <p:nvPr/>
        </p:nvGraphicFramePr>
        <p:xfrm>
          <a:off x="6879799" y="1844710"/>
          <a:ext cx="723155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95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F77E387B-E460-45AB-ADA8-F5B5EB9031FB}"/>
              </a:ext>
            </a:extLst>
          </p:cNvPr>
          <p:cNvGraphicFramePr>
            <a:graphicFrameLocks noGrp="1"/>
          </p:cNvGraphicFramePr>
          <p:nvPr/>
        </p:nvGraphicFramePr>
        <p:xfrm>
          <a:off x="7818829" y="1844709"/>
          <a:ext cx="764485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25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330A1D-106A-4951-B0C7-69C9B6CD0580}"/>
              </a:ext>
            </a:extLst>
          </p:cNvPr>
          <p:cNvCxnSpPr/>
          <p:nvPr/>
        </p:nvCxnSpPr>
        <p:spPr>
          <a:xfrm>
            <a:off x="6478528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6260D3-5068-48AC-9CDA-C58AF2E315F7}"/>
              </a:ext>
            </a:extLst>
          </p:cNvPr>
          <p:cNvCxnSpPr/>
          <p:nvPr/>
        </p:nvCxnSpPr>
        <p:spPr>
          <a:xfrm>
            <a:off x="6478525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C7578B3-E432-4C11-AEC1-D0CFB74DE8DB}"/>
              </a:ext>
            </a:extLst>
          </p:cNvPr>
          <p:cNvCxnSpPr/>
          <p:nvPr/>
        </p:nvCxnSpPr>
        <p:spPr>
          <a:xfrm>
            <a:off x="6478525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FEDED84-2A52-4241-A9A6-40484944F5E7}"/>
              </a:ext>
            </a:extLst>
          </p:cNvPr>
          <p:cNvCxnSpPr/>
          <p:nvPr/>
        </p:nvCxnSpPr>
        <p:spPr>
          <a:xfrm>
            <a:off x="6478525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id="{AB3F0559-7489-450F-A2D6-A8BC7539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62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00EE27AA-D147-4489-B064-77EC98F21243}"/>
              </a:ext>
            </a:extLst>
          </p:cNvPr>
          <p:cNvCxnSpPr/>
          <p:nvPr/>
        </p:nvCxnSpPr>
        <p:spPr>
          <a:xfrm>
            <a:off x="7458829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421FA0FF-5B74-446D-843A-29F276AE1A33}"/>
              </a:ext>
            </a:extLst>
          </p:cNvPr>
          <p:cNvCxnSpPr/>
          <p:nvPr/>
        </p:nvCxnSpPr>
        <p:spPr>
          <a:xfrm>
            <a:off x="7458826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B88D5CF-9FE1-4676-93F7-F3FCCDA5D3EF}"/>
              </a:ext>
            </a:extLst>
          </p:cNvPr>
          <p:cNvCxnSpPr/>
          <p:nvPr/>
        </p:nvCxnSpPr>
        <p:spPr>
          <a:xfrm>
            <a:off x="7458826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6145B1D8-C2DD-4578-9586-6749625A92B3}"/>
              </a:ext>
            </a:extLst>
          </p:cNvPr>
          <p:cNvGraphicFramePr>
            <a:graphicFrameLocks noGrp="1"/>
          </p:cNvGraphicFramePr>
          <p:nvPr/>
        </p:nvGraphicFramePr>
        <p:xfrm>
          <a:off x="8816335" y="1844710"/>
          <a:ext cx="72378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39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334041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6086B62-2EA4-4E2E-86AD-CEA74A2FD363}"/>
              </a:ext>
            </a:extLst>
          </p:cNvPr>
          <p:cNvCxnSpPr/>
          <p:nvPr/>
        </p:nvCxnSpPr>
        <p:spPr>
          <a:xfrm>
            <a:off x="8464118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A0EDFAC-3ABE-47CB-8A80-612DC116949D}"/>
              </a:ext>
            </a:extLst>
          </p:cNvPr>
          <p:cNvCxnSpPr/>
          <p:nvPr/>
        </p:nvCxnSpPr>
        <p:spPr>
          <a:xfrm>
            <a:off x="8464115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A43BF004-9EF7-477D-82D9-FA8DCC2A32A4}"/>
              </a:ext>
            </a:extLst>
          </p:cNvPr>
          <p:cNvGraphicFramePr>
            <a:graphicFrameLocks noGrp="1"/>
          </p:cNvGraphicFramePr>
          <p:nvPr/>
        </p:nvGraphicFramePr>
        <p:xfrm>
          <a:off x="9754865" y="1844710"/>
          <a:ext cx="85427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42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997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39035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E002F1C-D047-482F-BB93-37A8C8B81E09}"/>
              </a:ext>
            </a:extLst>
          </p:cNvPr>
          <p:cNvCxnSpPr/>
          <p:nvPr/>
        </p:nvCxnSpPr>
        <p:spPr>
          <a:xfrm>
            <a:off x="9402648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4DD9B3A4-C0E1-46F0-8F4D-94885858120D}"/>
              </a:ext>
            </a:extLst>
          </p:cNvPr>
          <p:cNvCxnSpPr/>
          <p:nvPr/>
        </p:nvCxnSpPr>
        <p:spPr>
          <a:xfrm>
            <a:off x="9402645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表格 155">
            <a:extLst>
              <a:ext uri="{FF2B5EF4-FFF2-40B4-BE49-F238E27FC236}">
                <a16:creationId xmlns:a16="http://schemas.microsoft.com/office/drawing/2014/main" id="{3010C38F-9591-43F6-9796-B0D2A4CF1194}"/>
              </a:ext>
            </a:extLst>
          </p:cNvPr>
          <p:cNvGraphicFramePr>
            <a:graphicFrameLocks noGrp="1"/>
          </p:cNvGraphicFramePr>
          <p:nvPr/>
        </p:nvGraphicFramePr>
        <p:xfrm>
          <a:off x="10826341" y="1844710"/>
          <a:ext cx="76344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48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93956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B366FAE7-6B69-4FF2-A2A3-D21A0BE4BC92}"/>
              </a:ext>
            </a:extLst>
          </p:cNvPr>
          <p:cNvCxnSpPr/>
          <p:nvPr/>
        </p:nvCxnSpPr>
        <p:spPr>
          <a:xfrm>
            <a:off x="10474124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5109065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B5656055-7ABB-4E00-9F9C-C9F3EC2EEF12}"/>
              </a:ext>
            </a:extLst>
          </p:cNvPr>
          <p:cNvCxnSpPr/>
          <p:nvPr/>
        </p:nvCxnSpPr>
        <p:spPr>
          <a:xfrm>
            <a:off x="7458826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3C4911-A105-45A1-978E-2C46F86F1F95}"/>
              </a:ext>
            </a:extLst>
          </p:cNvPr>
          <p:cNvCxnSpPr/>
          <p:nvPr/>
        </p:nvCxnSpPr>
        <p:spPr>
          <a:xfrm>
            <a:off x="8448899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447BE905-C4B7-4475-A162-BFD8DEC197ED}"/>
              </a:ext>
            </a:extLst>
          </p:cNvPr>
          <p:cNvSpPr/>
          <p:nvPr/>
        </p:nvSpPr>
        <p:spPr>
          <a:xfrm>
            <a:off x="383540" y="3111059"/>
            <a:ext cx="720000" cy="72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梅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8484831-0EB5-4C01-97E9-151F53056CA6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737649" y="1918825"/>
            <a:ext cx="2266692" cy="155223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59D5D52-4ACD-40D6-936A-3D002CB9B4D2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1945137" y="1705287"/>
            <a:ext cx="1113707" cy="1880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C160BF9-A8E4-444B-9EC4-B827CADB8D48}"/>
              </a:ext>
            </a:extLst>
          </p:cNvPr>
          <p:cNvCxnSpPr>
            <a:cxnSpLocks/>
            <a:stCxn id="30" idx="4"/>
            <a:endCxn id="44" idx="1"/>
          </p:cNvCxnSpPr>
          <p:nvPr/>
        </p:nvCxnSpPr>
        <p:spPr>
          <a:xfrm>
            <a:off x="743540" y="3831059"/>
            <a:ext cx="756852" cy="114878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DEB0922-57FC-4E2B-A62D-69319F9A676F}"/>
              </a:ext>
            </a:extLst>
          </p:cNvPr>
          <p:cNvCxnSpPr>
            <a:cxnSpLocks/>
          </p:cNvCxnSpPr>
          <p:nvPr/>
        </p:nvCxnSpPr>
        <p:spPr>
          <a:xfrm flipV="1">
            <a:off x="960515" y="1861636"/>
            <a:ext cx="2147897" cy="132036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AD3401C-D6EC-481B-A6A3-3A803385F7EE}"/>
              </a:ext>
            </a:extLst>
          </p:cNvPr>
          <p:cNvCxnSpPr>
            <a:cxnSpLocks/>
          </p:cNvCxnSpPr>
          <p:nvPr/>
        </p:nvCxnSpPr>
        <p:spPr>
          <a:xfrm flipH="1" flipV="1">
            <a:off x="828257" y="3813890"/>
            <a:ext cx="722575" cy="108548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0A7F4FA-4D22-4D31-8490-08B7E302B84A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1624893" y="2084089"/>
            <a:ext cx="130057" cy="279031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43DD06E-4FAF-4FD1-8DAB-40C4FBA949D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743540" y="1998505"/>
            <a:ext cx="651410" cy="111255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FF1465-BBF1-4196-9F68-FE2DC468FDA6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2114950" y="5234399"/>
            <a:ext cx="95539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8F06B86-FD83-4405-B64D-687DE04C6430}"/>
              </a:ext>
            </a:extLst>
          </p:cNvPr>
          <p:cNvCxnSpPr>
            <a:cxnSpLocks/>
          </p:cNvCxnSpPr>
          <p:nvPr/>
        </p:nvCxnSpPr>
        <p:spPr>
          <a:xfrm flipV="1">
            <a:off x="1915728" y="3667450"/>
            <a:ext cx="2088613" cy="124881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E116E39-DA7E-4169-88C1-D3244E30672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17888" y="2042220"/>
            <a:ext cx="1457897" cy="293762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09F94A4-1F24-454F-BC5E-0631DCC80BE4}"/>
              </a:ext>
            </a:extLst>
          </p:cNvPr>
          <p:cNvCxnSpPr>
            <a:cxnSpLocks/>
            <a:endCxn id="47" idx="4"/>
          </p:cNvCxnSpPr>
          <p:nvPr/>
        </p:nvCxnSpPr>
        <p:spPr>
          <a:xfrm flipV="1">
            <a:off x="1883941" y="2084089"/>
            <a:ext cx="1534903" cy="28154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59047E3-0EA2-4EDB-A62F-13E70E278F31}"/>
              </a:ext>
            </a:extLst>
          </p:cNvPr>
          <p:cNvSpPr/>
          <p:nvPr/>
        </p:nvSpPr>
        <p:spPr>
          <a:xfrm>
            <a:off x="1264893" y="1364089"/>
            <a:ext cx="720000" cy="72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雁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90A2166-48E2-42FA-8ABA-522CB3A328F2}"/>
              </a:ext>
            </a:extLst>
          </p:cNvPr>
          <p:cNvSpPr/>
          <p:nvPr/>
        </p:nvSpPr>
        <p:spPr>
          <a:xfrm>
            <a:off x="1394950" y="4874399"/>
            <a:ext cx="720000" cy="72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庆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CA7E3B4-C7A6-4FB5-AC11-03C9BC791A79}"/>
              </a:ext>
            </a:extLst>
          </p:cNvPr>
          <p:cNvSpPr/>
          <p:nvPr/>
        </p:nvSpPr>
        <p:spPr>
          <a:xfrm>
            <a:off x="3070343" y="4874399"/>
            <a:ext cx="720000" cy="72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辉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00386D2-7F41-4713-AC79-5DF78FCADF49}"/>
              </a:ext>
            </a:extLst>
          </p:cNvPr>
          <p:cNvSpPr/>
          <p:nvPr/>
        </p:nvSpPr>
        <p:spPr>
          <a:xfrm>
            <a:off x="4004341" y="3111059"/>
            <a:ext cx="720000" cy="72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23BBDC-F320-4052-A075-0F2E7AD460A2}"/>
              </a:ext>
            </a:extLst>
          </p:cNvPr>
          <p:cNvSpPr/>
          <p:nvPr/>
        </p:nvSpPr>
        <p:spPr>
          <a:xfrm>
            <a:off x="3058844" y="1364089"/>
            <a:ext cx="720000" cy="72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艳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847CBE3-6D82-4DAD-8F2B-0AA09D9CF9EA}"/>
              </a:ext>
            </a:extLst>
          </p:cNvPr>
          <p:cNvCxnSpPr>
            <a:cxnSpLocks/>
          </p:cNvCxnSpPr>
          <p:nvPr/>
        </p:nvCxnSpPr>
        <p:spPr>
          <a:xfrm flipH="1">
            <a:off x="1034493" y="1955397"/>
            <a:ext cx="2153832" cy="130571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4D7FDCE-19FE-4047-83E8-07AC3BBF15FE}"/>
              </a:ext>
            </a:extLst>
          </p:cNvPr>
          <p:cNvCxnSpPr>
            <a:cxnSpLocks/>
          </p:cNvCxnSpPr>
          <p:nvPr/>
        </p:nvCxnSpPr>
        <p:spPr>
          <a:xfrm flipH="1">
            <a:off x="1860392" y="2073774"/>
            <a:ext cx="1440989" cy="27335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553438A-7836-435D-BED9-8D9EB207BFA2}"/>
              </a:ext>
            </a:extLst>
          </p:cNvPr>
          <p:cNvCxnSpPr>
            <a:cxnSpLocks/>
            <a:stCxn id="47" idx="5"/>
            <a:endCxn id="46" idx="0"/>
          </p:cNvCxnSpPr>
          <p:nvPr/>
        </p:nvCxnSpPr>
        <p:spPr>
          <a:xfrm>
            <a:off x="3673402" y="1978647"/>
            <a:ext cx="690939" cy="11324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查看源图像">
            <a:extLst>
              <a:ext uri="{FF2B5EF4-FFF2-40B4-BE49-F238E27FC236}">
                <a16:creationId xmlns:a16="http://schemas.microsoft.com/office/drawing/2014/main" id="{36583CED-6555-41F3-8E4C-782DA39EB09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35" y="3789043"/>
            <a:ext cx="1704853" cy="21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136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图的邻接表存储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/>
        </p:nvGraphicFramePr>
        <p:xfrm>
          <a:off x="3524554" y="1847628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83" y="5644332"/>
            <a:ext cx="23598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有向有权图邻接表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A5278E-4584-4C3E-9D58-23DB25970F66}"/>
              </a:ext>
            </a:extLst>
          </p:cNvPr>
          <p:cNvGraphicFramePr>
            <a:graphicFrameLocks noGrp="1"/>
          </p:cNvGraphicFramePr>
          <p:nvPr/>
        </p:nvGraphicFramePr>
        <p:xfrm>
          <a:off x="3944255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8C2851-4D19-4A84-A324-10E9B1DAAF05}"/>
              </a:ext>
            </a:extLst>
          </p:cNvPr>
          <p:cNvGraphicFramePr>
            <a:graphicFrameLocks noGrp="1"/>
          </p:cNvGraphicFramePr>
          <p:nvPr/>
        </p:nvGraphicFramePr>
        <p:xfrm>
          <a:off x="5115140" y="1844710"/>
          <a:ext cx="124809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64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3841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02985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F77E387B-E460-45AB-ADA8-F5B5EB9031FB}"/>
              </a:ext>
            </a:extLst>
          </p:cNvPr>
          <p:cNvGraphicFramePr>
            <a:graphicFrameLocks noGrp="1"/>
          </p:cNvGraphicFramePr>
          <p:nvPr/>
        </p:nvGraphicFramePr>
        <p:xfrm>
          <a:off x="6555300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330A1D-106A-4951-B0C7-69C9B6CD0580}"/>
              </a:ext>
            </a:extLst>
          </p:cNvPr>
          <p:cNvCxnSpPr/>
          <p:nvPr/>
        </p:nvCxnSpPr>
        <p:spPr>
          <a:xfrm>
            <a:off x="4713869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6260D3-5068-48AC-9CDA-C58AF2E315F7}"/>
              </a:ext>
            </a:extLst>
          </p:cNvPr>
          <p:cNvCxnSpPr/>
          <p:nvPr/>
        </p:nvCxnSpPr>
        <p:spPr>
          <a:xfrm>
            <a:off x="4713866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C7578B3-E432-4C11-AEC1-D0CFB74DE8DB}"/>
              </a:ext>
            </a:extLst>
          </p:cNvPr>
          <p:cNvCxnSpPr/>
          <p:nvPr/>
        </p:nvCxnSpPr>
        <p:spPr>
          <a:xfrm>
            <a:off x="4713866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FEDED84-2A52-4241-A9A6-40484944F5E7}"/>
              </a:ext>
            </a:extLst>
          </p:cNvPr>
          <p:cNvCxnSpPr/>
          <p:nvPr/>
        </p:nvCxnSpPr>
        <p:spPr>
          <a:xfrm>
            <a:off x="4713866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id="{AB3F0559-7489-450F-A2D6-A8BC7539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103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00EE27AA-D147-4489-B064-77EC98F21243}"/>
              </a:ext>
            </a:extLst>
          </p:cNvPr>
          <p:cNvCxnSpPr/>
          <p:nvPr/>
        </p:nvCxnSpPr>
        <p:spPr>
          <a:xfrm>
            <a:off x="6203083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421FA0FF-5B74-446D-843A-29F276AE1A33}"/>
              </a:ext>
            </a:extLst>
          </p:cNvPr>
          <p:cNvCxnSpPr/>
          <p:nvPr/>
        </p:nvCxnSpPr>
        <p:spPr>
          <a:xfrm>
            <a:off x="6203080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B88D5CF-9FE1-4676-93F7-F3FCCDA5D3EF}"/>
              </a:ext>
            </a:extLst>
          </p:cNvPr>
          <p:cNvCxnSpPr/>
          <p:nvPr/>
        </p:nvCxnSpPr>
        <p:spPr>
          <a:xfrm>
            <a:off x="6203080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6145B1D8-C2DD-4578-9586-6749625A92B3}"/>
              </a:ext>
            </a:extLst>
          </p:cNvPr>
          <p:cNvGraphicFramePr>
            <a:graphicFrameLocks noGrp="1"/>
          </p:cNvGraphicFramePr>
          <p:nvPr/>
        </p:nvGraphicFramePr>
        <p:xfrm>
          <a:off x="7977219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6086B62-2EA4-4E2E-86AD-CEA74A2FD363}"/>
              </a:ext>
            </a:extLst>
          </p:cNvPr>
          <p:cNvCxnSpPr/>
          <p:nvPr/>
        </p:nvCxnSpPr>
        <p:spPr>
          <a:xfrm>
            <a:off x="7625002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A0EDFAC-3ABE-47CB-8A80-612DC116949D}"/>
              </a:ext>
            </a:extLst>
          </p:cNvPr>
          <p:cNvCxnSpPr/>
          <p:nvPr/>
        </p:nvCxnSpPr>
        <p:spPr>
          <a:xfrm>
            <a:off x="7624999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A43BF004-9EF7-477D-82D9-FA8DCC2A32A4}"/>
              </a:ext>
            </a:extLst>
          </p:cNvPr>
          <p:cNvGraphicFramePr>
            <a:graphicFrameLocks noGrp="1"/>
          </p:cNvGraphicFramePr>
          <p:nvPr/>
        </p:nvGraphicFramePr>
        <p:xfrm>
          <a:off x="9428348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E002F1C-D047-482F-BB93-37A8C8B81E09}"/>
              </a:ext>
            </a:extLst>
          </p:cNvPr>
          <p:cNvCxnSpPr/>
          <p:nvPr/>
        </p:nvCxnSpPr>
        <p:spPr>
          <a:xfrm>
            <a:off x="9076131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4DD9B3A4-C0E1-46F0-8F4D-94885858120D}"/>
              </a:ext>
            </a:extLst>
          </p:cNvPr>
          <p:cNvCxnSpPr/>
          <p:nvPr/>
        </p:nvCxnSpPr>
        <p:spPr>
          <a:xfrm>
            <a:off x="9076128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表格 155">
            <a:extLst>
              <a:ext uri="{FF2B5EF4-FFF2-40B4-BE49-F238E27FC236}">
                <a16:creationId xmlns:a16="http://schemas.microsoft.com/office/drawing/2014/main" id="{3010C38F-9591-43F6-9796-B0D2A4CF1194}"/>
              </a:ext>
            </a:extLst>
          </p:cNvPr>
          <p:cNvGraphicFramePr>
            <a:graphicFrameLocks noGrp="1"/>
          </p:cNvGraphicFramePr>
          <p:nvPr/>
        </p:nvGraphicFramePr>
        <p:xfrm>
          <a:off x="10850267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B366FAE7-6B69-4FF2-A2A3-D21A0BE4BC92}"/>
              </a:ext>
            </a:extLst>
          </p:cNvPr>
          <p:cNvCxnSpPr/>
          <p:nvPr/>
        </p:nvCxnSpPr>
        <p:spPr>
          <a:xfrm>
            <a:off x="10498050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F8FB760-BCBF-484C-9154-792CA703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" y="1844710"/>
            <a:ext cx="3435570" cy="337441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3533890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B5656055-7ABB-4E00-9F9C-C9F3EC2EEF12}"/>
              </a:ext>
            </a:extLst>
          </p:cNvPr>
          <p:cNvCxnSpPr/>
          <p:nvPr/>
        </p:nvCxnSpPr>
        <p:spPr>
          <a:xfrm>
            <a:off x="6203080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3C4911-A105-45A1-978E-2C46F86F1F95}"/>
              </a:ext>
            </a:extLst>
          </p:cNvPr>
          <p:cNvCxnSpPr/>
          <p:nvPr/>
        </p:nvCxnSpPr>
        <p:spPr>
          <a:xfrm>
            <a:off x="7609783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对话气泡: 椭圆形 164">
            <a:extLst>
              <a:ext uri="{FF2B5EF4-FFF2-40B4-BE49-F238E27FC236}">
                <a16:creationId xmlns:a16="http://schemas.microsoft.com/office/drawing/2014/main" id="{221196CC-4E2F-48D4-AD21-AF9320C8D4DD}"/>
              </a:ext>
            </a:extLst>
          </p:cNvPr>
          <p:cNvSpPr/>
          <p:nvPr/>
        </p:nvSpPr>
        <p:spPr>
          <a:xfrm>
            <a:off x="10329645" y="114662"/>
            <a:ext cx="1485165" cy="850176"/>
          </a:xfrm>
          <a:prstGeom prst="wedgeEllipseCallout">
            <a:avLst>
              <a:gd name="adj1" fmla="val -410514"/>
              <a:gd name="adj2" fmla="val -2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/>
              <a:t>20</a:t>
            </a:r>
            <a:endParaRPr lang="zh-CN" altLang="en-US"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92B09E-F6CD-45EE-99B5-9192F5EBEE38}"/>
                  </a:ext>
                </a:extLst>
              </p14:cNvPr>
              <p14:cNvContentPartPr/>
              <p14:nvPr/>
            </p14:nvContentPartPr>
            <p14:xfrm>
              <a:off x="4715640" y="4479120"/>
              <a:ext cx="124560" cy="15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92B09E-F6CD-45EE-99B5-9192F5EBE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6280" y="4469760"/>
                <a:ext cx="143280" cy="1713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06C95B3-250A-4BCB-8177-B07D1B6B9A79}"/>
              </a:ext>
            </a:extLst>
          </p:cNvPr>
          <p:cNvCxnSpPr/>
          <p:nvPr/>
        </p:nvCxnSpPr>
        <p:spPr>
          <a:xfrm flipV="1">
            <a:off x="2633790" y="3789040"/>
            <a:ext cx="450050" cy="84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F21FC49-F0FB-431C-BFE9-8543DF04ADDB}"/>
              </a:ext>
            </a:extLst>
          </p:cNvPr>
          <p:cNvSpPr/>
          <p:nvPr/>
        </p:nvSpPr>
        <p:spPr>
          <a:xfrm>
            <a:off x="2859314" y="4347029"/>
            <a:ext cx="0" cy="123371"/>
          </a:xfrm>
          <a:custGeom>
            <a:avLst/>
            <a:gdLst>
              <a:gd name="connsiteX0" fmla="*/ 0 w 0"/>
              <a:gd name="connsiteY0" fmla="*/ 0 h 123371"/>
              <a:gd name="connsiteX1" fmla="*/ 0 w 0"/>
              <a:gd name="connsiteY1" fmla="*/ 123371 h 12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3371">
                <a:moveTo>
                  <a:pt x="0" y="0"/>
                </a:moveTo>
                <a:lnTo>
                  <a:pt x="0" y="1233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8603BF1-2CC7-4C1E-92E6-44DB2DC9BB07}"/>
              </a:ext>
            </a:extLst>
          </p:cNvPr>
          <p:cNvSpPr/>
          <p:nvPr/>
        </p:nvSpPr>
        <p:spPr>
          <a:xfrm>
            <a:off x="2945651" y="4312855"/>
            <a:ext cx="174920" cy="180166"/>
          </a:xfrm>
          <a:custGeom>
            <a:avLst/>
            <a:gdLst>
              <a:gd name="connsiteX0" fmla="*/ 37035 w 174920"/>
              <a:gd name="connsiteY0" fmla="*/ 12402 h 180166"/>
              <a:gd name="connsiteX1" fmla="*/ 160406 w 174920"/>
              <a:gd name="connsiteY1" fmla="*/ 12402 h 180166"/>
              <a:gd name="connsiteX2" fmla="*/ 131378 w 174920"/>
              <a:gd name="connsiteY2" fmla="*/ 84974 h 180166"/>
              <a:gd name="connsiteX3" fmla="*/ 44292 w 174920"/>
              <a:gd name="connsiteY3" fmla="*/ 135774 h 180166"/>
              <a:gd name="connsiteX4" fmla="*/ 22520 w 174920"/>
              <a:gd name="connsiteY4" fmla="*/ 157545 h 180166"/>
              <a:gd name="connsiteX5" fmla="*/ 749 w 174920"/>
              <a:gd name="connsiteY5" fmla="*/ 172059 h 180166"/>
              <a:gd name="connsiteX6" fmla="*/ 37035 w 174920"/>
              <a:gd name="connsiteY6" fmla="*/ 179316 h 180166"/>
              <a:gd name="connsiteX7" fmla="*/ 174920 w 174920"/>
              <a:gd name="connsiteY7" fmla="*/ 179316 h 1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920" h="180166">
                <a:moveTo>
                  <a:pt x="37035" y="12402"/>
                </a:moveTo>
                <a:cubicBezTo>
                  <a:pt x="67373" y="6334"/>
                  <a:pt x="142528" y="-12179"/>
                  <a:pt x="160406" y="12402"/>
                </a:cubicBezTo>
                <a:cubicBezTo>
                  <a:pt x="175730" y="33473"/>
                  <a:pt x="147010" y="64131"/>
                  <a:pt x="131378" y="84974"/>
                </a:cubicBezTo>
                <a:cubicBezTo>
                  <a:pt x="100902" y="125609"/>
                  <a:pt x="82126" y="126314"/>
                  <a:pt x="44292" y="135774"/>
                </a:cubicBezTo>
                <a:cubicBezTo>
                  <a:pt x="37035" y="143031"/>
                  <a:pt x="30404" y="150975"/>
                  <a:pt x="22520" y="157545"/>
                </a:cubicBezTo>
                <a:cubicBezTo>
                  <a:pt x="15820" y="163129"/>
                  <a:pt x="-4089" y="164802"/>
                  <a:pt x="749" y="172059"/>
                </a:cubicBezTo>
                <a:cubicBezTo>
                  <a:pt x="7591" y="182322"/>
                  <a:pt x="24711" y="178803"/>
                  <a:pt x="37035" y="179316"/>
                </a:cubicBezTo>
                <a:cubicBezTo>
                  <a:pt x="82957" y="181229"/>
                  <a:pt x="128958" y="179316"/>
                  <a:pt x="174920" y="1793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1726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4" grpId="0"/>
      <p:bldP spid="1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80603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图的邻接表存储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表示要点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/>
        </p:nvGraphicFramePr>
        <p:xfrm>
          <a:off x="3524554" y="1847628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83" y="5644332"/>
            <a:ext cx="23598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有向有权图邻接表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A5278E-4584-4C3E-9D58-23DB25970F66}"/>
              </a:ext>
            </a:extLst>
          </p:cNvPr>
          <p:cNvGraphicFramePr>
            <a:graphicFrameLocks noGrp="1"/>
          </p:cNvGraphicFramePr>
          <p:nvPr/>
        </p:nvGraphicFramePr>
        <p:xfrm>
          <a:off x="3944255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8C2851-4D19-4A84-A324-10E9B1DAAF05}"/>
              </a:ext>
            </a:extLst>
          </p:cNvPr>
          <p:cNvGraphicFramePr>
            <a:graphicFrameLocks noGrp="1"/>
          </p:cNvGraphicFramePr>
          <p:nvPr/>
        </p:nvGraphicFramePr>
        <p:xfrm>
          <a:off x="5115140" y="1844710"/>
          <a:ext cx="124809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64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3841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02985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F77E387B-E460-45AB-ADA8-F5B5EB9031FB}"/>
              </a:ext>
            </a:extLst>
          </p:cNvPr>
          <p:cNvGraphicFramePr>
            <a:graphicFrameLocks noGrp="1"/>
          </p:cNvGraphicFramePr>
          <p:nvPr/>
        </p:nvGraphicFramePr>
        <p:xfrm>
          <a:off x="6555300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330A1D-106A-4951-B0C7-69C9B6CD0580}"/>
              </a:ext>
            </a:extLst>
          </p:cNvPr>
          <p:cNvCxnSpPr/>
          <p:nvPr/>
        </p:nvCxnSpPr>
        <p:spPr>
          <a:xfrm>
            <a:off x="4713869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6260D3-5068-48AC-9CDA-C58AF2E315F7}"/>
              </a:ext>
            </a:extLst>
          </p:cNvPr>
          <p:cNvCxnSpPr/>
          <p:nvPr/>
        </p:nvCxnSpPr>
        <p:spPr>
          <a:xfrm>
            <a:off x="4713866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C7578B3-E432-4C11-AEC1-D0CFB74DE8DB}"/>
              </a:ext>
            </a:extLst>
          </p:cNvPr>
          <p:cNvCxnSpPr/>
          <p:nvPr/>
        </p:nvCxnSpPr>
        <p:spPr>
          <a:xfrm>
            <a:off x="4713866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FEDED84-2A52-4241-A9A6-40484944F5E7}"/>
              </a:ext>
            </a:extLst>
          </p:cNvPr>
          <p:cNvCxnSpPr/>
          <p:nvPr/>
        </p:nvCxnSpPr>
        <p:spPr>
          <a:xfrm>
            <a:off x="4713866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id="{AB3F0559-7489-450F-A2D6-A8BC7539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103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00EE27AA-D147-4489-B064-77EC98F21243}"/>
              </a:ext>
            </a:extLst>
          </p:cNvPr>
          <p:cNvCxnSpPr/>
          <p:nvPr/>
        </p:nvCxnSpPr>
        <p:spPr>
          <a:xfrm>
            <a:off x="6203083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421FA0FF-5B74-446D-843A-29F276AE1A33}"/>
              </a:ext>
            </a:extLst>
          </p:cNvPr>
          <p:cNvCxnSpPr/>
          <p:nvPr/>
        </p:nvCxnSpPr>
        <p:spPr>
          <a:xfrm>
            <a:off x="6203080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B88D5CF-9FE1-4676-93F7-F3FCCDA5D3EF}"/>
              </a:ext>
            </a:extLst>
          </p:cNvPr>
          <p:cNvCxnSpPr/>
          <p:nvPr/>
        </p:nvCxnSpPr>
        <p:spPr>
          <a:xfrm>
            <a:off x="6203080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6145B1D8-C2DD-4578-9586-6749625A92B3}"/>
              </a:ext>
            </a:extLst>
          </p:cNvPr>
          <p:cNvGraphicFramePr>
            <a:graphicFrameLocks noGrp="1"/>
          </p:cNvGraphicFramePr>
          <p:nvPr/>
        </p:nvGraphicFramePr>
        <p:xfrm>
          <a:off x="7977219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6086B62-2EA4-4E2E-86AD-CEA74A2FD363}"/>
              </a:ext>
            </a:extLst>
          </p:cNvPr>
          <p:cNvCxnSpPr/>
          <p:nvPr/>
        </p:nvCxnSpPr>
        <p:spPr>
          <a:xfrm>
            <a:off x="7625002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A0EDFAC-3ABE-47CB-8A80-612DC116949D}"/>
              </a:ext>
            </a:extLst>
          </p:cNvPr>
          <p:cNvCxnSpPr/>
          <p:nvPr/>
        </p:nvCxnSpPr>
        <p:spPr>
          <a:xfrm>
            <a:off x="7624999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A43BF004-9EF7-477D-82D9-FA8DCC2A32A4}"/>
              </a:ext>
            </a:extLst>
          </p:cNvPr>
          <p:cNvGraphicFramePr>
            <a:graphicFrameLocks noGrp="1"/>
          </p:cNvGraphicFramePr>
          <p:nvPr/>
        </p:nvGraphicFramePr>
        <p:xfrm>
          <a:off x="9428348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E002F1C-D047-482F-BB93-37A8C8B81E09}"/>
              </a:ext>
            </a:extLst>
          </p:cNvPr>
          <p:cNvCxnSpPr/>
          <p:nvPr/>
        </p:nvCxnSpPr>
        <p:spPr>
          <a:xfrm>
            <a:off x="9076131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4DD9B3A4-C0E1-46F0-8F4D-94885858120D}"/>
              </a:ext>
            </a:extLst>
          </p:cNvPr>
          <p:cNvCxnSpPr/>
          <p:nvPr/>
        </p:nvCxnSpPr>
        <p:spPr>
          <a:xfrm>
            <a:off x="9076128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表格 155">
            <a:extLst>
              <a:ext uri="{FF2B5EF4-FFF2-40B4-BE49-F238E27FC236}">
                <a16:creationId xmlns:a16="http://schemas.microsoft.com/office/drawing/2014/main" id="{3010C38F-9591-43F6-9796-B0D2A4CF1194}"/>
              </a:ext>
            </a:extLst>
          </p:cNvPr>
          <p:cNvGraphicFramePr>
            <a:graphicFrameLocks noGrp="1"/>
          </p:cNvGraphicFramePr>
          <p:nvPr/>
        </p:nvGraphicFramePr>
        <p:xfrm>
          <a:off x="10850267" y="1844710"/>
          <a:ext cx="1259084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76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315138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B366FAE7-6B69-4FF2-A2A3-D21A0BE4BC92}"/>
              </a:ext>
            </a:extLst>
          </p:cNvPr>
          <p:cNvCxnSpPr/>
          <p:nvPr/>
        </p:nvCxnSpPr>
        <p:spPr>
          <a:xfrm>
            <a:off x="10498050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3533890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B5656055-7ABB-4E00-9F9C-C9F3EC2EEF12}"/>
              </a:ext>
            </a:extLst>
          </p:cNvPr>
          <p:cNvCxnSpPr/>
          <p:nvPr/>
        </p:nvCxnSpPr>
        <p:spPr>
          <a:xfrm>
            <a:off x="6203080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3C4911-A105-45A1-978E-2C46F86F1F95}"/>
              </a:ext>
            </a:extLst>
          </p:cNvPr>
          <p:cNvCxnSpPr/>
          <p:nvPr/>
        </p:nvCxnSpPr>
        <p:spPr>
          <a:xfrm>
            <a:off x="7609783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E582DCD-4110-478C-B8DF-E9B990C9D4E7}"/>
              </a:ext>
            </a:extLst>
          </p:cNvPr>
          <p:cNvSpPr txBox="1"/>
          <p:nvPr/>
        </p:nvSpPr>
        <p:spPr>
          <a:xfrm>
            <a:off x="919163" y="2118861"/>
            <a:ext cx="1714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表示要点</a:t>
            </a:r>
            <a:endParaRPr lang="zh-CN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EECE61AC-B708-45E1-892F-29CB2CC2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75" y="2793936"/>
            <a:ext cx="3352215" cy="1535164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algn="just">
              <a:lnSpc>
                <a:spcPct val="20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顶点用向量表示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algn="just">
              <a:lnSpc>
                <a:spcPct val="20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边用单链表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TW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94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5">
            <a:extLst>
              <a:ext uri="{FF2B5EF4-FFF2-40B4-BE49-F238E27FC236}">
                <a16:creationId xmlns:a16="http://schemas.microsoft.com/office/drawing/2014/main" id="{548D6285-D3C6-41CE-B74E-ACE952CB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0872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Chapter Sixteen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38F652-5728-4A0A-8F68-179388E51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171881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图的邻接矩阵存储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686FE25-FF59-4359-9418-1D1C4592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3113965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图的邻接表存储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5F373E1-F05F-412B-B775-3FA05FC6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450912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图的邻接数组存储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8B40FD9-F9C7-4009-A4C8-A63052CAC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66" y="57217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章</a:t>
            </a:r>
            <a:endParaRPr lang="en-US" altLang="zh-CN" sz="1600" dirty="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</p:spTree>
    <p:extLst>
      <p:ext uri="{BB962C8B-B14F-4D97-AF65-F5344CB8AC3E}">
        <p14:creationId xmlns:p14="http://schemas.microsoft.com/office/powerpoint/2010/main" val="18031811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图的邻接数组存储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/>
        </p:nvGraphicFramePr>
        <p:xfrm>
          <a:off x="5220867" y="1861636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660" y="5691544"/>
            <a:ext cx="27229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有向无权图的邻接数组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A5278E-4584-4C3E-9D58-23DB25970F66}"/>
              </a:ext>
            </a:extLst>
          </p:cNvPr>
          <p:cNvGraphicFramePr>
            <a:graphicFrameLocks noGrp="1"/>
          </p:cNvGraphicFramePr>
          <p:nvPr/>
        </p:nvGraphicFramePr>
        <p:xfrm>
          <a:off x="5708914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8C2851-4D19-4A84-A324-10E9B1DAAF05}"/>
              </a:ext>
            </a:extLst>
          </p:cNvPr>
          <p:cNvGraphicFramePr>
            <a:graphicFrameLocks noGrp="1"/>
          </p:cNvGraphicFramePr>
          <p:nvPr/>
        </p:nvGraphicFramePr>
        <p:xfrm>
          <a:off x="6879799" y="1836294"/>
          <a:ext cx="723155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95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F77E387B-E460-45AB-ADA8-F5B5EB9031FB}"/>
              </a:ext>
            </a:extLst>
          </p:cNvPr>
          <p:cNvGraphicFramePr>
            <a:graphicFrameLocks noGrp="1"/>
          </p:cNvGraphicFramePr>
          <p:nvPr/>
        </p:nvGraphicFramePr>
        <p:xfrm>
          <a:off x="7219051" y="1836294"/>
          <a:ext cx="764485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25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6260D3-5068-48AC-9CDA-C58AF2E315F7}"/>
              </a:ext>
            </a:extLst>
          </p:cNvPr>
          <p:cNvCxnSpPr/>
          <p:nvPr/>
        </p:nvCxnSpPr>
        <p:spPr>
          <a:xfrm>
            <a:off x="6478525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C7578B3-E432-4C11-AEC1-D0CFB74DE8DB}"/>
              </a:ext>
            </a:extLst>
          </p:cNvPr>
          <p:cNvCxnSpPr/>
          <p:nvPr/>
        </p:nvCxnSpPr>
        <p:spPr>
          <a:xfrm>
            <a:off x="6478525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FEDED84-2A52-4241-A9A6-40484944F5E7}"/>
              </a:ext>
            </a:extLst>
          </p:cNvPr>
          <p:cNvCxnSpPr/>
          <p:nvPr/>
        </p:nvCxnSpPr>
        <p:spPr>
          <a:xfrm>
            <a:off x="6478525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id="{AB3F0559-7489-450F-A2D6-A8BC7539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62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B88D5CF-9FE1-4676-93F7-F3FCCDA5D3EF}"/>
              </a:ext>
            </a:extLst>
          </p:cNvPr>
          <p:cNvCxnSpPr/>
          <p:nvPr/>
        </p:nvCxnSpPr>
        <p:spPr>
          <a:xfrm>
            <a:off x="6478525" y="2123855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6145B1D8-C2DD-4578-9586-6749625A92B3}"/>
              </a:ext>
            </a:extLst>
          </p:cNvPr>
          <p:cNvGraphicFramePr>
            <a:graphicFrameLocks noGrp="1"/>
          </p:cNvGraphicFramePr>
          <p:nvPr/>
        </p:nvGraphicFramePr>
        <p:xfrm>
          <a:off x="7588006" y="1834449"/>
          <a:ext cx="72378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39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334041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A43BF004-9EF7-477D-82D9-FA8DCC2A32A4}"/>
              </a:ext>
            </a:extLst>
          </p:cNvPr>
          <p:cNvGraphicFramePr>
            <a:graphicFrameLocks noGrp="1"/>
          </p:cNvGraphicFramePr>
          <p:nvPr/>
        </p:nvGraphicFramePr>
        <p:xfrm>
          <a:off x="7987434" y="1832604"/>
          <a:ext cx="62484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4069125"/>
                    </a:ext>
                  </a:extLst>
                </a:gridCol>
              </a:tblGrid>
              <a:tr h="59819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156" name="表格 155">
            <a:extLst>
              <a:ext uri="{FF2B5EF4-FFF2-40B4-BE49-F238E27FC236}">
                <a16:creationId xmlns:a16="http://schemas.microsoft.com/office/drawing/2014/main" id="{3010C38F-9591-43F6-9796-B0D2A4CF1194}"/>
              </a:ext>
            </a:extLst>
          </p:cNvPr>
          <p:cNvGraphicFramePr>
            <a:graphicFrameLocks noGrp="1"/>
          </p:cNvGraphicFramePr>
          <p:nvPr/>
        </p:nvGraphicFramePr>
        <p:xfrm>
          <a:off x="8612274" y="1827044"/>
          <a:ext cx="502236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21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293815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5109065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447BE905-C4B7-4475-A162-BFD8DEC197ED}"/>
              </a:ext>
            </a:extLst>
          </p:cNvPr>
          <p:cNvSpPr/>
          <p:nvPr/>
        </p:nvSpPr>
        <p:spPr>
          <a:xfrm>
            <a:off x="383540" y="3111059"/>
            <a:ext cx="720000" cy="72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梅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8484831-0EB5-4C01-97E9-151F53056CA6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737649" y="1918825"/>
            <a:ext cx="2266692" cy="155223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59D5D52-4ACD-40D6-936A-3D002CB9B4D2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1945137" y="1705287"/>
            <a:ext cx="1113707" cy="1880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C160BF9-A8E4-444B-9EC4-B827CADB8D48}"/>
              </a:ext>
            </a:extLst>
          </p:cNvPr>
          <p:cNvCxnSpPr>
            <a:cxnSpLocks/>
            <a:stCxn id="30" idx="4"/>
            <a:endCxn id="44" idx="1"/>
          </p:cNvCxnSpPr>
          <p:nvPr/>
        </p:nvCxnSpPr>
        <p:spPr>
          <a:xfrm>
            <a:off x="743540" y="3831059"/>
            <a:ext cx="756852" cy="114878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DEB0922-57FC-4E2B-A62D-69319F9A676F}"/>
              </a:ext>
            </a:extLst>
          </p:cNvPr>
          <p:cNvCxnSpPr>
            <a:cxnSpLocks/>
          </p:cNvCxnSpPr>
          <p:nvPr/>
        </p:nvCxnSpPr>
        <p:spPr>
          <a:xfrm flipV="1">
            <a:off x="960515" y="1861636"/>
            <a:ext cx="2147897" cy="132036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AD3401C-D6EC-481B-A6A3-3A803385F7EE}"/>
              </a:ext>
            </a:extLst>
          </p:cNvPr>
          <p:cNvCxnSpPr>
            <a:cxnSpLocks/>
          </p:cNvCxnSpPr>
          <p:nvPr/>
        </p:nvCxnSpPr>
        <p:spPr>
          <a:xfrm flipH="1" flipV="1">
            <a:off x="828257" y="3813890"/>
            <a:ext cx="722575" cy="108548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0A7F4FA-4D22-4D31-8490-08B7E302B84A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1624893" y="2084089"/>
            <a:ext cx="130057" cy="279031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43DD06E-4FAF-4FD1-8DAB-40C4FBA949D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743540" y="1998505"/>
            <a:ext cx="651410" cy="111255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CFF1465-BBF1-4196-9F68-FE2DC468FDA6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2114950" y="5234399"/>
            <a:ext cx="95539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8F06B86-FD83-4405-B64D-687DE04C6430}"/>
              </a:ext>
            </a:extLst>
          </p:cNvPr>
          <p:cNvCxnSpPr>
            <a:cxnSpLocks/>
          </p:cNvCxnSpPr>
          <p:nvPr/>
        </p:nvCxnSpPr>
        <p:spPr>
          <a:xfrm flipV="1">
            <a:off x="1915728" y="3667450"/>
            <a:ext cx="2088613" cy="124881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E116E39-DA7E-4169-88C1-D3244E30672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17888" y="2042220"/>
            <a:ext cx="1457897" cy="293762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09F94A4-1F24-454F-BC5E-0631DCC80BE4}"/>
              </a:ext>
            </a:extLst>
          </p:cNvPr>
          <p:cNvCxnSpPr>
            <a:cxnSpLocks/>
            <a:endCxn id="47" idx="4"/>
          </p:cNvCxnSpPr>
          <p:nvPr/>
        </p:nvCxnSpPr>
        <p:spPr>
          <a:xfrm flipV="1">
            <a:off x="1883941" y="2084089"/>
            <a:ext cx="1534903" cy="28154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59047E3-0EA2-4EDB-A62F-13E70E278F31}"/>
              </a:ext>
            </a:extLst>
          </p:cNvPr>
          <p:cNvSpPr/>
          <p:nvPr/>
        </p:nvSpPr>
        <p:spPr>
          <a:xfrm>
            <a:off x="1264893" y="1364089"/>
            <a:ext cx="720000" cy="72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雁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90A2166-48E2-42FA-8ABA-522CB3A328F2}"/>
              </a:ext>
            </a:extLst>
          </p:cNvPr>
          <p:cNvSpPr/>
          <p:nvPr/>
        </p:nvSpPr>
        <p:spPr>
          <a:xfrm>
            <a:off x="1394950" y="4874399"/>
            <a:ext cx="720000" cy="72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庆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CA7E3B4-C7A6-4FB5-AC11-03C9BC791A79}"/>
              </a:ext>
            </a:extLst>
          </p:cNvPr>
          <p:cNvSpPr/>
          <p:nvPr/>
        </p:nvSpPr>
        <p:spPr>
          <a:xfrm>
            <a:off x="3070343" y="4874399"/>
            <a:ext cx="720000" cy="72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辉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00386D2-7F41-4713-AC79-5DF78FCADF49}"/>
              </a:ext>
            </a:extLst>
          </p:cNvPr>
          <p:cNvSpPr/>
          <p:nvPr/>
        </p:nvSpPr>
        <p:spPr>
          <a:xfrm>
            <a:off x="4004341" y="3111059"/>
            <a:ext cx="720000" cy="72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23BBDC-F320-4052-A075-0F2E7AD460A2}"/>
              </a:ext>
            </a:extLst>
          </p:cNvPr>
          <p:cNvSpPr/>
          <p:nvPr/>
        </p:nvSpPr>
        <p:spPr>
          <a:xfrm>
            <a:off x="3058844" y="1364089"/>
            <a:ext cx="720000" cy="72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艳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847CBE3-6D82-4DAD-8F2B-0AA09D9CF9EA}"/>
              </a:ext>
            </a:extLst>
          </p:cNvPr>
          <p:cNvCxnSpPr>
            <a:cxnSpLocks/>
          </p:cNvCxnSpPr>
          <p:nvPr/>
        </p:nvCxnSpPr>
        <p:spPr>
          <a:xfrm flipH="1">
            <a:off x="1034493" y="1955397"/>
            <a:ext cx="2153832" cy="130571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4D7FDCE-19FE-4047-83E8-07AC3BBF15FE}"/>
              </a:ext>
            </a:extLst>
          </p:cNvPr>
          <p:cNvCxnSpPr>
            <a:cxnSpLocks/>
          </p:cNvCxnSpPr>
          <p:nvPr/>
        </p:nvCxnSpPr>
        <p:spPr>
          <a:xfrm flipH="1">
            <a:off x="1860392" y="2073774"/>
            <a:ext cx="1440989" cy="27335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553438A-7836-435D-BED9-8D9EB207BFA2}"/>
              </a:ext>
            </a:extLst>
          </p:cNvPr>
          <p:cNvCxnSpPr>
            <a:cxnSpLocks/>
            <a:stCxn id="47" idx="5"/>
            <a:endCxn id="46" idx="0"/>
          </p:cNvCxnSpPr>
          <p:nvPr/>
        </p:nvCxnSpPr>
        <p:spPr>
          <a:xfrm>
            <a:off x="3673402" y="1978647"/>
            <a:ext cx="690939" cy="11324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94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图的邻接数组存储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/>
        </p:nvGraphicFramePr>
        <p:xfrm>
          <a:off x="3524554" y="1847628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83" y="5644332"/>
            <a:ext cx="2899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有向有权图邻接数组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A5278E-4584-4C3E-9D58-23DB25970F66}"/>
              </a:ext>
            </a:extLst>
          </p:cNvPr>
          <p:cNvGraphicFramePr>
            <a:graphicFrameLocks noGrp="1"/>
          </p:cNvGraphicFramePr>
          <p:nvPr/>
        </p:nvGraphicFramePr>
        <p:xfrm>
          <a:off x="3944255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8C2851-4D19-4A84-A324-10E9B1DAAF05}"/>
              </a:ext>
            </a:extLst>
          </p:cNvPr>
          <p:cNvGraphicFramePr>
            <a:graphicFrameLocks noGrp="1"/>
          </p:cNvGraphicFramePr>
          <p:nvPr/>
        </p:nvGraphicFramePr>
        <p:xfrm>
          <a:off x="5128293" y="1844709"/>
          <a:ext cx="1021363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69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51794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F77E387B-E460-45AB-ADA8-F5B5EB9031FB}"/>
              </a:ext>
            </a:extLst>
          </p:cNvPr>
          <p:cNvGraphicFramePr>
            <a:graphicFrameLocks noGrp="1"/>
          </p:cNvGraphicFramePr>
          <p:nvPr/>
        </p:nvGraphicFramePr>
        <p:xfrm>
          <a:off x="6156132" y="1833299"/>
          <a:ext cx="1118499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93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725406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5330A1D-106A-4951-B0C7-69C9B6CD0580}"/>
              </a:ext>
            </a:extLst>
          </p:cNvPr>
          <p:cNvCxnSpPr/>
          <p:nvPr/>
        </p:nvCxnSpPr>
        <p:spPr>
          <a:xfrm>
            <a:off x="4713869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6260D3-5068-48AC-9CDA-C58AF2E315F7}"/>
              </a:ext>
            </a:extLst>
          </p:cNvPr>
          <p:cNvCxnSpPr/>
          <p:nvPr/>
        </p:nvCxnSpPr>
        <p:spPr>
          <a:xfrm>
            <a:off x="4713866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C7578B3-E432-4C11-AEC1-D0CFB74DE8DB}"/>
              </a:ext>
            </a:extLst>
          </p:cNvPr>
          <p:cNvCxnSpPr/>
          <p:nvPr/>
        </p:nvCxnSpPr>
        <p:spPr>
          <a:xfrm>
            <a:off x="4713866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FEDED84-2A52-4241-A9A6-40484944F5E7}"/>
              </a:ext>
            </a:extLst>
          </p:cNvPr>
          <p:cNvCxnSpPr/>
          <p:nvPr/>
        </p:nvCxnSpPr>
        <p:spPr>
          <a:xfrm>
            <a:off x="4713866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id="{AB3F0559-7489-450F-A2D6-A8BC7539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103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6145B1D8-C2DD-4578-9586-6749625A92B3}"/>
              </a:ext>
            </a:extLst>
          </p:cNvPr>
          <p:cNvGraphicFramePr>
            <a:graphicFrameLocks noGrp="1"/>
          </p:cNvGraphicFramePr>
          <p:nvPr/>
        </p:nvGraphicFramePr>
        <p:xfrm>
          <a:off x="7293611" y="1844708"/>
          <a:ext cx="872592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2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55064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A43BF004-9EF7-477D-82D9-FA8DCC2A32A4}"/>
              </a:ext>
            </a:extLst>
          </p:cNvPr>
          <p:cNvGraphicFramePr>
            <a:graphicFrameLocks noGrp="1"/>
          </p:cNvGraphicFramePr>
          <p:nvPr/>
        </p:nvGraphicFramePr>
        <p:xfrm>
          <a:off x="8172958" y="1833299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9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729862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156" name="表格 155">
            <a:extLst>
              <a:ext uri="{FF2B5EF4-FFF2-40B4-BE49-F238E27FC236}">
                <a16:creationId xmlns:a16="http://schemas.microsoft.com/office/drawing/2014/main" id="{3010C38F-9591-43F6-9796-B0D2A4CF1194}"/>
              </a:ext>
            </a:extLst>
          </p:cNvPr>
          <p:cNvGraphicFramePr>
            <a:graphicFrameLocks noGrp="1"/>
          </p:cNvGraphicFramePr>
          <p:nvPr/>
        </p:nvGraphicFramePr>
        <p:xfrm>
          <a:off x="9159173" y="1833298"/>
          <a:ext cx="1099558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0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82545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F8FB760-BCBF-484C-9154-792CA703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" y="1844710"/>
            <a:ext cx="3435570" cy="337441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3533890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6C4243-E06A-4E3E-A7A7-460B602BCF31}"/>
                  </a:ext>
                </a:extLst>
              </p14:cNvPr>
              <p14:cNvContentPartPr/>
              <p14:nvPr/>
            </p14:nvContentPartPr>
            <p14:xfrm>
              <a:off x="4687200" y="4428000"/>
              <a:ext cx="119160" cy="18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6C4243-E06A-4E3E-A7A7-460B602BCF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7840" y="4418640"/>
                <a:ext cx="137880" cy="1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582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小游戏：抢红包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925" y="2168860"/>
            <a:ext cx="7020780" cy="224305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假设有一个六人的微信群；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每位同学在自己的六人组中发一个拼手气红包；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手气最佳者再发一个拼手气红包；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将此游戏进行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FC1A2DC8-6D49-412E-9FC8-6E53A8E8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" y="1605242"/>
            <a:ext cx="2565285" cy="36475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9223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80603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图的邻接数组存储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表示要点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1F4676-C7FF-4A3B-A71E-6314EC4071C6}"/>
              </a:ext>
            </a:extLst>
          </p:cNvPr>
          <p:cNvCxnSpPr/>
          <p:nvPr/>
        </p:nvCxnSpPr>
        <p:spPr>
          <a:xfrm>
            <a:off x="3533890" y="998730"/>
            <a:ext cx="0" cy="5130570"/>
          </a:xfrm>
          <a:prstGeom prst="line">
            <a:avLst/>
          </a:prstGeom>
          <a:ln w="31750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E582DCD-4110-478C-B8DF-E9B990C9D4E7}"/>
              </a:ext>
            </a:extLst>
          </p:cNvPr>
          <p:cNvSpPr txBox="1"/>
          <p:nvPr/>
        </p:nvSpPr>
        <p:spPr>
          <a:xfrm>
            <a:off x="919163" y="2118861"/>
            <a:ext cx="1714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表示要点</a:t>
            </a:r>
            <a:endParaRPr lang="zh-CN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EECE61AC-B708-45E1-892F-29CB2CC2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75" y="2793936"/>
            <a:ext cx="3352215" cy="1535164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algn="just">
              <a:lnSpc>
                <a:spcPct val="20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顶点用向量表示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algn="just">
              <a:lnSpc>
                <a:spcPct val="20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边用数组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endParaRPr lang="en-US" altLang="zh-TW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79A0FEAA-0E6A-441B-9393-92659AEF80CD}"/>
              </a:ext>
            </a:extLst>
          </p:cNvPr>
          <p:cNvGraphicFramePr>
            <a:graphicFrameLocks noGrp="1"/>
          </p:cNvGraphicFramePr>
          <p:nvPr/>
        </p:nvGraphicFramePr>
        <p:xfrm>
          <a:off x="3794584" y="1847628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sp>
        <p:nvSpPr>
          <p:cNvPr id="30" name="Rectangle 4">
            <a:extLst>
              <a:ext uri="{FF2B5EF4-FFF2-40B4-BE49-F238E27FC236}">
                <a16:creationId xmlns:a16="http://schemas.microsoft.com/office/drawing/2014/main" id="{24A0458D-B81F-4087-B169-DCFEFF709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813" y="5644332"/>
            <a:ext cx="2899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有向有权图邻接数组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B57CECEF-1227-4656-BA4B-474E4479379E}"/>
              </a:ext>
            </a:extLst>
          </p:cNvPr>
          <p:cNvGraphicFramePr>
            <a:graphicFrameLocks noGrp="1"/>
          </p:cNvGraphicFramePr>
          <p:nvPr/>
        </p:nvGraphicFramePr>
        <p:xfrm>
          <a:off x="4214285" y="1844710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28">
                  <a:extLst>
                    <a:ext uri="{9D8B030D-6E8A-4147-A177-3AD203B41FA5}">
                      <a16:colId xmlns:a16="http://schemas.microsoft.com/office/drawing/2014/main" val="2143556096"/>
                    </a:ext>
                  </a:extLst>
                </a:gridCol>
                <a:gridCol w="348532">
                  <a:extLst>
                    <a:ext uri="{9D8B030D-6E8A-4147-A177-3AD203B41FA5}">
                      <a16:colId xmlns:a16="http://schemas.microsoft.com/office/drawing/2014/main" val="1753261329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雁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834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梅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6597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庆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98710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辉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48513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鹏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267250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艳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8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D8A32E18-D00F-41E7-8D2F-4FA3902AF28E}"/>
              </a:ext>
            </a:extLst>
          </p:cNvPr>
          <p:cNvGraphicFramePr>
            <a:graphicFrameLocks noGrp="1"/>
          </p:cNvGraphicFramePr>
          <p:nvPr/>
        </p:nvGraphicFramePr>
        <p:xfrm>
          <a:off x="5398323" y="1844709"/>
          <a:ext cx="1021363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569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51794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0CF2F7F8-5846-4F0E-813F-C837DBA3C6BE}"/>
              </a:ext>
            </a:extLst>
          </p:cNvPr>
          <p:cNvGraphicFramePr>
            <a:graphicFrameLocks noGrp="1"/>
          </p:cNvGraphicFramePr>
          <p:nvPr/>
        </p:nvGraphicFramePr>
        <p:xfrm>
          <a:off x="6426162" y="1833299"/>
          <a:ext cx="1118499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93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725406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D7A961B-C75C-4718-ADD9-26F1F7A65EDA}"/>
              </a:ext>
            </a:extLst>
          </p:cNvPr>
          <p:cNvCxnSpPr/>
          <p:nvPr/>
        </p:nvCxnSpPr>
        <p:spPr>
          <a:xfrm>
            <a:off x="4983899" y="2176883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1C482E4-A709-41A9-8111-4FBD6F3379DF}"/>
              </a:ext>
            </a:extLst>
          </p:cNvPr>
          <p:cNvCxnSpPr/>
          <p:nvPr/>
        </p:nvCxnSpPr>
        <p:spPr>
          <a:xfrm>
            <a:off x="4983896" y="2765381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F457446-FA0D-4E6E-AC30-C40B934F8EE7}"/>
              </a:ext>
            </a:extLst>
          </p:cNvPr>
          <p:cNvCxnSpPr/>
          <p:nvPr/>
        </p:nvCxnSpPr>
        <p:spPr>
          <a:xfrm>
            <a:off x="4983896" y="3296484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BE60349-294C-4524-8953-46B3F517D8A0}"/>
              </a:ext>
            </a:extLst>
          </p:cNvPr>
          <p:cNvCxnSpPr/>
          <p:nvPr/>
        </p:nvCxnSpPr>
        <p:spPr>
          <a:xfrm>
            <a:off x="4983896" y="5079532"/>
            <a:ext cx="36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>
            <a:extLst>
              <a:ext uri="{FF2B5EF4-FFF2-40B4-BE49-F238E27FC236}">
                <a16:creationId xmlns:a16="http://schemas.microsoft.com/office/drawing/2014/main" id="{5B50778C-B956-407C-A0BD-EDA5BD73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133" y="1356486"/>
            <a:ext cx="1161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顶点向量</a:t>
            </a: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13BDC636-7B2D-49FB-9136-B2BBEEB0FA45}"/>
              </a:ext>
            </a:extLst>
          </p:cNvPr>
          <p:cNvGraphicFramePr>
            <a:graphicFrameLocks noGrp="1"/>
          </p:cNvGraphicFramePr>
          <p:nvPr/>
        </p:nvGraphicFramePr>
        <p:xfrm>
          <a:off x="7563641" y="1844708"/>
          <a:ext cx="872592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2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655064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D0D10DEF-984C-4C23-9B40-FD5C676E4EEC}"/>
              </a:ext>
            </a:extLst>
          </p:cNvPr>
          <p:cNvGraphicFramePr>
            <a:graphicFrameLocks noGrp="1"/>
          </p:cNvGraphicFramePr>
          <p:nvPr/>
        </p:nvGraphicFramePr>
        <p:xfrm>
          <a:off x="8442988" y="1833299"/>
          <a:ext cx="979460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9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729862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4EB7DF43-879A-4BB0-B611-7F679EC84635}"/>
              </a:ext>
            </a:extLst>
          </p:cNvPr>
          <p:cNvGraphicFramePr>
            <a:graphicFrameLocks noGrp="1"/>
          </p:cNvGraphicFramePr>
          <p:nvPr/>
        </p:nvGraphicFramePr>
        <p:xfrm>
          <a:off x="9429203" y="1833298"/>
          <a:ext cx="1099558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08">
                  <a:extLst>
                    <a:ext uri="{9D8B030D-6E8A-4147-A177-3AD203B41FA5}">
                      <a16:colId xmlns:a16="http://schemas.microsoft.com/office/drawing/2014/main" val="2269979975"/>
                    </a:ext>
                  </a:extLst>
                </a:gridCol>
                <a:gridCol w="825450">
                  <a:extLst>
                    <a:ext uri="{9D8B030D-6E8A-4147-A177-3AD203B41FA5}">
                      <a16:colId xmlns:a16="http://schemas.microsoft.com/office/drawing/2014/main" val="1975587625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0502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011544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91206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756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64439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1759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BF82A1-D8EF-455E-BFBA-7D5719E098C3}"/>
                  </a:ext>
                </a:extLst>
              </p14:cNvPr>
              <p14:cNvContentPartPr/>
              <p14:nvPr/>
            </p14:nvContentPartPr>
            <p14:xfrm>
              <a:off x="5495040" y="1948680"/>
              <a:ext cx="4907880" cy="356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BF82A1-D8EF-455E-BFBA-7D5719E098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680" y="1939320"/>
                <a:ext cx="492660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0321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4D9357-1F1B-40D8-A587-D39BBF7A5C3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1379220"/>
            <a:ext cx="9758680" cy="381359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请同学们在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分钟内完成以下任务：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每个小组有四位成员，分别住在不同的宿舍。顶点表示组员，边表示两个成员在同一宿舍，请完成以下任务：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画出成员宿舍图；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判断该图的类型；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请画出该图的邻接矩阵表、邻接表和邻接数组存储结构。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请将以上内容再上画出并拍照上传。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69E017-5FA5-459E-9730-46DD97FC36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482000-FA0D-4D76-8D89-9E1224E0D77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4107C35-F029-4090-9AD7-A7A276C79A0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75DF2E2-4102-4E46-BE45-D544A9ECF7B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E6D50E5E-6984-48DA-9F24-AB6C2B84BEE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48F7E3E-5469-4FEA-BB89-79C5906CFFA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15161F-5535-4EA4-A228-C652FDC01CC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6948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5" y="158750"/>
            <a:ext cx="6260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总结：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任何类型图的存储结构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A378A-5AE6-44E6-815B-FB30D47D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0" y="2417389"/>
            <a:ext cx="2790310" cy="2340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721095-66F3-409F-95C6-60ADB80E4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65" y="569719"/>
            <a:ext cx="3034001" cy="21944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91E6E4-F4DF-4164-8629-309139BDA1B3}"/>
              </a:ext>
            </a:extLst>
          </p:cNvPr>
          <p:cNvSpPr/>
          <p:nvPr/>
        </p:nvSpPr>
        <p:spPr>
          <a:xfrm>
            <a:off x="325367" y="2292194"/>
            <a:ext cx="3118513" cy="305891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88EB10-6E26-43C4-B1DE-8BB24AD17987}"/>
              </a:ext>
            </a:extLst>
          </p:cNvPr>
          <p:cNvSpPr/>
          <p:nvPr/>
        </p:nvSpPr>
        <p:spPr>
          <a:xfrm>
            <a:off x="8594000" y="468337"/>
            <a:ext cx="3291950" cy="267738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AF9BCE-A7B6-4994-8A65-4ED4C8402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57" y="2135846"/>
            <a:ext cx="3224236" cy="283847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26267B7-BB13-4B9F-905E-F34DCC79ACB2}"/>
              </a:ext>
            </a:extLst>
          </p:cNvPr>
          <p:cNvSpPr/>
          <p:nvPr/>
        </p:nvSpPr>
        <p:spPr>
          <a:xfrm>
            <a:off x="4208965" y="1841429"/>
            <a:ext cx="3606984" cy="324717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B919C493-2A36-4AD7-98EE-7F3C2B9133EA}"/>
              </a:ext>
            </a:extLst>
          </p:cNvPr>
          <p:cNvSpPr/>
          <p:nvPr/>
        </p:nvSpPr>
        <p:spPr>
          <a:xfrm>
            <a:off x="3493534" y="3970488"/>
            <a:ext cx="745330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左 21">
            <a:extLst>
              <a:ext uri="{FF2B5EF4-FFF2-40B4-BE49-F238E27FC236}">
                <a16:creationId xmlns:a16="http://schemas.microsoft.com/office/drawing/2014/main" id="{2AE103A5-61AF-4926-9F84-AD01EAD5B526}"/>
              </a:ext>
            </a:extLst>
          </p:cNvPr>
          <p:cNvSpPr/>
          <p:nvPr/>
        </p:nvSpPr>
        <p:spPr>
          <a:xfrm rot="9330957" flipV="1">
            <a:off x="7400954" y="2038188"/>
            <a:ext cx="1018736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7843C47A-71F6-434C-A8C0-961B302C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258" y="1768062"/>
            <a:ext cx="2380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邻接矩阵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3B059B9-4B49-4D1C-848C-C23C5A974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640" y="6672"/>
            <a:ext cx="2380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邻接链表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C0585CA-8210-4951-8CE0-9BB935B41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70" y="4823373"/>
            <a:ext cx="2380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适合边</a:t>
            </a:r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多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的图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E600FD9-7667-4E63-9CE6-8CF4DD715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992" y="2776392"/>
            <a:ext cx="2380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适合边</a:t>
            </a:r>
            <a:r>
              <a:rPr lang="zh-CN" altLang="en-US" sz="1800" b="1" dirty="0">
                <a:solidFill>
                  <a:srgbClr val="C00000"/>
                </a:solidFill>
                <a:ea typeface="微软雅黑" panose="020B0503020204020204" pitchFamily="34" charset="-122"/>
              </a:rPr>
              <a:t>少</a:t>
            </a:r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的图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03DB6174-8132-479B-8F4D-2C24FD6E4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4461" y="3765161"/>
            <a:ext cx="42135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邻</a:t>
            </a:r>
            <a:endParaRPr lang="en-US" altLang="zh-CN" sz="20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接</a:t>
            </a:r>
            <a:endParaRPr lang="en-US" altLang="zh-CN" sz="20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数</a:t>
            </a:r>
            <a:endParaRPr lang="en-US" altLang="zh-CN" sz="20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3B7108A-5433-457D-86A0-B53B86728858}"/>
              </a:ext>
            </a:extLst>
          </p:cNvPr>
          <p:cNvSpPr/>
          <p:nvPr/>
        </p:nvSpPr>
        <p:spPr>
          <a:xfrm>
            <a:off x="8581033" y="3295859"/>
            <a:ext cx="2108652" cy="23833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FD92BB02-490B-49BF-BC47-A7E863181C09}"/>
              </a:ext>
            </a:extLst>
          </p:cNvPr>
          <p:cNvSpPr/>
          <p:nvPr/>
        </p:nvSpPr>
        <p:spPr>
          <a:xfrm rot="12701851" flipV="1">
            <a:off x="7536256" y="4548703"/>
            <a:ext cx="1018736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DD5177-CAA4-43DF-9ADC-BA1C442B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36" y="3356167"/>
            <a:ext cx="1854934" cy="224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126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5" grpId="0"/>
      <p:bldP spid="16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94104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课后作业及下节课学习内容：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3E8C5547-B2EE-49CA-AED6-29F84B265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19"/>
          <a:stretch/>
        </p:blipFill>
        <p:spPr bwMode="auto">
          <a:xfrm rot="856592">
            <a:off x="10678373" y="4336479"/>
            <a:ext cx="1350671" cy="15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查看源图像">
            <a:extLst>
              <a:ext uri="{FF2B5EF4-FFF2-40B4-BE49-F238E27FC236}">
                <a16:creationId xmlns:a16="http://schemas.microsoft.com/office/drawing/2014/main" id="{B2420B09-8AFF-4C21-8879-7AC1AE4B3DB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 bwMode="auto">
          <a:xfrm>
            <a:off x="248525" y="1223755"/>
            <a:ext cx="2649600" cy="24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1BE7DDC-CAA0-40A2-A11F-AA7FD9398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82" y="4239090"/>
            <a:ext cx="2081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无向有权图</a:t>
            </a:r>
          </a:p>
        </p:txBody>
      </p:sp>
      <p:pic>
        <p:nvPicPr>
          <p:cNvPr id="7" name="Picture 6" descr="查看源图像">
            <a:extLst>
              <a:ext uri="{FF2B5EF4-FFF2-40B4-BE49-F238E27FC236}">
                <a16:creationId xmlns:a16="http://schemas.microsoft.com/office/drawing/2014/main" id="{C672E32E-C039-49A7-9A64-BE758A7B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15" y="1223755"/>
            <a:ext cx="2650446" cy="24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47571B84-6751-4505-80CD-EFE718EA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894" y="4239090"/>
            <a:ext cx="2081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无向无权图</a:t>
            </a:r>
          </a:p>
        </p:txBody>
      </p:sp>
      <p:pic>
        <p:nvPicPr>
          <p:cNvPr id="9" name="Picture 8" descr="查看源图像">
            <a:extLst>
              <a:ext uri="{FF2B5EF4-FFF2-40B4-BE49-F238E27FC236}">
                <a16:creationId xmlns:a16="http://schemas.microsoft.com/office/drawing/2014/main" id="{76BA8644-2AA4-462F-B1C2-68229A7762A8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4" r="66176" b="16405"/>
          <a:stretch/>
        </p:blipFill>
        <p:spPr bwMode="auto">
          <a:xfrm>
            <a:off x="6155151" y="1223755"/>
            <a:ext cx="2649600" cy="24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607176B-A2E3-4E19-BC95-CCD7B50F9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070" y="4239090"/>
            <a:ext cx="2081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有向无权图</a:t>
            </a:r>
          </a:p>
        </p:txBody>
      </p:sp>
      <p:pic>
        <p:nvPicPr>
          <p:cNvPr id="11" name="Picture 10" descr="查看源图像">
            <a:extLst>
              <a:ext uri="{FF2B5EF4-FFF2-40B4-BE49-F238E27FC236}">
                <a16:creationId xmlns:a16="http://schemas.microsoft.com/office/drawing/2014/main" id="{D6542A68-6803-4E8A-B003-5AFDB2060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6" r="60965" b="19269"/>
          <a:stretch/>
        </p:blipFill>
        <p:spPr bwMode="auto">
          <a:xfrm>
            <a:off x="9108039" y="1223755"/>
            <a:ext cx="2796781" cy="24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69ED1BC1-D147-479B-94E1-589ACDCFB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3288" y="4239090"/>
            <a:ext cx="2081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有向有权图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2FD68DD-AD8D-41E4-887C-154221B08FC2}"/>
              </a:ext>
            </a:extLst>
          </p:cNvPr>
          <p:cNvCxnSpPr>
            <a:cxnSpLocks/>
          </p:cNvCxnSpPr>
          <p:nvPr/>
        </p:nvCxnSpPr>
        <p:spPr>
          <a:xfrm>
            <a:off x="3049770" y="1088740"/>
            <a:ext cx="0" cy="382542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912CFFA-6D10-47D6-A4CC-A140150DB4C5}"/>
              </a:ext>
            </a:extLst>
          </p:cNvPr>
          <p:cNvCxnSpPr>
            <a:cxnSpLocks/>
          </p:cNvCxnSpPr>
          <p:nvPr/>
        </p:nvCxnSpPr>
        <p:spPr>
          <a:xfrm>
            <a:off x="6003506" y="1088740"/>
            <a:ext cx="0" cy="382542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B72841B-953E-4ECF-B152-6F1A3AF80C44}"/>
              </a:ext>
            </a:extLst>
          </p:cNvPr>
          <p:cNvCxnSpPr>
            <a:cxnSpLocks/>
          </p:cNvCxnSpPr>
          <p:nvPr/>
        </p:nvCxnSpPr>
        <p:spPr>
          <a:xfrm>
            <a:off x="8956396" y="1088740"/>
            <a:ext cx="0" cy="373541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D7E2C40-FC61-4A7B-8A6C-94BC236BC61A}"/>
              </a:ext>
            </a:extLst>
          </p:cNvPr>
          <p:cNvSpPr/>
          <p:nvPr/>
        </p:nvSpPr>
        <p:spPr>
          <a:xfrm>
            <a:off x="338535" y="5074714"/>
            <a:ext cx="10299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华文行楷" panose="02010800040101010101" pitchFamily="2" charset="-122"/>
                <a:cs typeface="Times New Roman" panose="02020603050405020304" pitchFamily="18" charset="0"/>
              </a:rPr>
              <a:t>分别画出</a:t>
            </a:r>
            <a:r>
              <a:rPr lang="zh-CN" altLang="en-US" sz="2000" kern="100" dirty="0">
                <a:latin typeface="华文行楷" panose="02010800040101010101" pitchFamily="2" charset="-122"/>
                <a:cs typeface="Times New Roman" panose="02020603050405020304" pitchFamily="18" charset="0"/>
              </a:rPr>
              <a:t>上述</a:t>
            </a:r>
            <a:r>
              <a:rPr lang="zh-CN" altLang="zh-CN" sz="2000" kern="100" dirty="0">
                <a:latin typeface="华文行楷" panose="02010800040101010101" pitchFamily="2" charset="-122"/>
                <a:cs typeface="Times New Roman" panose="02020603050405020304" pitchFamily="18" charset="0"/>
              </a:rPr>
              <a:t>有权无向图、无权有向图、有权有向图、有权有向图的邻接矩阵存储结构</a:t>
            </a:r>
            <a:r>
              <a:rPr lang="zh-CN" altLang="en-US" sz="2000" kern="100" dirty="0">
                <a:latin typeface="华文行楷" panose="02010800040101010101" pitchFamily="2" charset="-122"/>
                <a:cs typeface="Times New Roman" panose="02020603050405020304" pitchFamily="18" charset="0"/>
              </a:rPr>
              <a:t>和图的邻接表和邻接数组存储。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74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678022-C6DC-4CFB-A210-5FC216937FA9}"/>
              </a:ext>
            </a:extLst>
          </p:cNvPr>
          <p:cNvSpPr txBox="1"/>
          <p:nvPr/>
        </p:nvSpPr>
        <p:spPr>
          <a:xfrm>
            <a:off x="8115300" y="100013"/>
            <a:ext cx="405765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</a:p>
        </p:txBody>
      </p:sp>
      <p:sp>
        <p:nvSpPr>
          <p:cNvPr id="28675" name="TextBox 15">
            <a:extLst>
              <a:ext uri="{FF2B5EF4-FFF2-40B4-BE49-F238E27FC236}">
                <a16:creationId xmlns:a16="http://schemas.microsoft.com/office/drawing/2014/main" id="{08E24807-5139-4BA8-B460-DFF8380A5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59513"/>
            <a:ext cx="1044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BF182E0D-302C-4705-9D15-A7DDA4F19B58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24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915F3-3158-4BB2-8705-86848FC0F4CE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BAEE372B-140F-4993-85C2-A3B4FF18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BC85C-F4C4-4DD7-A8E5-7ACA1D7AD06D}"/>
              </a:ext>
            </a:extLst>
          </p:cNvPr>
          <p:cNvSpPr txBox="1"/>
          <p:nvPr/>
        </p:nvSpPr>
        <p:spPr>
          <a:xfrm>
            <a:off x="195263" y="6319838"/>
            <a:ext cx="355600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案例，请访问：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http://teliss.blog.163.com/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FFD278-9F2A-47F4-A9A8-FB7CB7A40D74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B1FB7D-FA38-46BA-91CD-7723E30A8225}"/>
              </a:ext>
            </a:extLst>
          </p:cNvPr>
          <p:cNvSpPr/>
          <p:nvPr/>
        </p:nvSpPr>
        <p:spPr>
          <a:xfrm>
            <a:off x="2038350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3553170-BCAE-4E2E-9381-3E6B013E60DF}"/>
              </a:ext>
            </a:extLst>
          </p:cNvPr>
          <p:cNvSpPr/>
          <p:nvPr/>
        </p:nvSpPr>
        <p:spPr>
          <a:xfrm>
            <a:off x="1408113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8682" name="WordArt 14">
            <a:extLst>
              <a:ext uri="{FF2B5EF4-FFF2-40B4-BE49-F238E27FC236}">
                <a16:creationId xmlns:a16="http://schemas.microsoft.com/office/drawing/2014/main" id="{FF1F6356-3C3C-4170-A1D8-4B949268A29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4375" y="1844675"/>
            <a:ext cx="2738438" cy="2087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Button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200" b="1" kern="10" normalizeH="1"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谢谢收看，欢迎联系！</a:t>
            </a:r>
          </a:p>
        </p:txBody>
      </p:sp>
      <p:grpSp>
        <p:nvGrpSpPr>
          <p:cNvPr id="28683" name="Group 34">
            <a:extLst>
              <a:ext uri="{FF2B5EF4-FFF2-40B4-BE49-F238E27FC236}">
                <a16:creationId xmlns:a16="http://schemas.microsoft.com/office/drawing/2014/main" id="{720B255D-64EF-4222-903B-CE726C618475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3024188"/>
            <a:ext cx="3690937" cy="457200"/>
            <a:chOff x="3927" y="1905"/>
            <a:chExt cx="2325" cy="288"/>
          </a:xfrm>
        </p:grpSpPr>
        <p:pic>
          <p:nvPicPr>
            <p:cNvPr id="28691" name="Picture 20">
              <a:extLst>
                <a:ext uri="{FF2B5EF4-FFF2-40B4-BE49-F238E27FC236}">
                  <a16:creationId xmlns:a16="http://schemas.microsoft.com/office/drawing/2014/main" id="{5B596B95-FE29-415B-8C9F-B1344594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920"/>
              <a:ext cx="22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Text Box 21">
              <a:extLst>
                <a:ext uri="{FF2B5EF4-FFF2-40B4-BE49-F238E27FC236}">
                  <a16:creationId xmlns:a16="http://schemas.microsoft.com/office/drawing/2014/main" id="{15AD2B2D-F558-48D6-8747-14C396AF6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905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82354449@qq.com</a:t>
              </a:r>
            </a:p>
          </p:txBody>
        </p:sp>
      </p:grpSp>
      <p:grpSp>
        <p:nvGrpSpPr>
          <p:cNvPr id="28684" name="Group 27">
            <a:extLst>
              <a:ext uri="{FF2B5EF4-FFF2-40B4-BE49-F238E27FC236}">
                <a16:creationId xmlns:a16="http://schemas.microsoft.com/office/drawing/2014/main" id="{6D014389-18AB-41AA-89F6-CFF566D07999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3706813"/>
            <a:ext cx="3825875" cy="487362"/>
            <a:chOff x="3842" y="2249"/>
            <a:chExt cx="2410" cy="307"/>
          </a:xfrm>
        </p:grpSpPr>
        <p:pic>
          <p:nvPicPr>
            <p:cNvPr id="28689" name="Picture 22" descr="xinxiang">
              <a:extLst>
                <a:ext uri="{FF2B5EF4-FFF2-40B4-BE49-F238E27FC236}">
                  <a16:creationId xmlns:a16="http://schemas.microsoft.com/office/drawing/2014/main" id="{31F9D188-8CB2-45E4-9753-212724941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" y="2249"/>
              <a:ext cx="39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0" name="Text Box 23">
              <a:extLst>
                <a:ext uri="{FF2B5EF4-FFF2-40B4-BE49-F238E27FC236}">
                  <a16:creationId xmlns:a16="http://schemas.microsoft.com/office/drawing/2014/main" id="{B4E02FFE-6DFF-4A14-830B-649A67E16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2259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douyan@ysu.edu.cn</a:t>
              </a:r>
            </a:p>
          </p:txBody>
        </p:sp>
      </p:grpSp>
      <p:grpSp>
        <p:nvGrpSpPr>
          <p:cNvPr id="28685" name="Group 33">
            <a:extLst>
              <a:ext uri="{FF2B5EF4-FFF2-40B4-BE49-F238E27FC236}">
                <a16:creationId xmlns:a16="http://schemas.microsoft.com/office/drawing/2014/main" id="{D28BEA60-CB82-4335-8ACB-DB5429F1AE91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2349500"/>
            <a:ext cx="3735387" cy="457200"/>
            <a:chOff x="3927" y="1392"/>
            <a:chExt cx="2353" cy="288"/>
          </a:xfrm>
        </p:grpSpPr>
        <p:pic>
          <p:nvPicPr>
            <p:cNvPr id="28687" name="Picture 31" descr="微信">
              <a:extLst>
                <a:ext uri="{FF2B5EF4-FFF2-40B4-BE49-F238E27FC236}">
                  <a16:creationId xmlns:a16="http://schemas.microsoft.com/office/drawing/2014/main" id="{F2A93E60-3E85-4A7A-81D6-7308D6F4F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395"/>
              <a:ext cx="284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 Box 32">
              <a:extLst>
                <a:ext uri="{FF2B5EF4-FFF2-40B4-BE49-F238E27FC236}">
                  <a16:creationId xmlns:a16="http://schemas.microsoft.com/office/drawing/2014/main" id="{82A0716A-BB78-4202-9612-712F834E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392"/>
              <a:ext cx="19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douyan82354449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1A7FB68-7665-473D-8938-25D45F92B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851" r="11250" b="43333"/>
          <a:stretch/>
        </p:blipFill>
        <p:spPr>
          <a:xfrm>
            <a:off x="2273300" y="2260525"/>
            <a:ext cx="2183043" cy="2171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9BC96C-887C-4410-9E39-268380DC43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69513"/>
            <a:ext cx="9429115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关于抢红包的游戏，你都想到哪些问题了？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请将你的问题输入到与雨课堂中。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8777BFD-7380-4220-B74A-B61B5D2587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pic>
        <p:nvPicPr>
          <p:cNvPr id="11" name="Picture 2" descr="查看源图像">
            <a:extLst>
              <a:ext uri="{FF2B5EF4-FFF2-40B4-BE49-F238E27FC236}">
                <a16:creationId xmlns:a16="http://schemas.microsoft.com/office/drawing/2014/main" id="{1089B874-FEEF-4936-A582-95AC9B109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r="18965"/>
          <a:stretch/>
        </p:blipFill>
        <p:spPr bwMode="auto">
          <a:xfrm>
            <a:off x="1554589" y="2623395"/>
            <a:ext cx="1755196" cy="284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BD7B3CA-2291-4DF6-94D3-A4CF3BC82D9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8274A580-3B5C-4426-9FBE-745B28DC084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C8804CA0-E567-47A2-B96E-07563D4EF67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307B52C5-31AD-47C9-A6B6-574C060F4F1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FB96B39B-21F4-42DE-8150-EE9359089D7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D3B4A19-BA8A-4719-A216-12197AF2F9E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92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教学目标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885" y="2258870"/>
            <a:ext cx="7605845" cy="2109104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lvl="0" indent="-457200" algn="just">
              <a:lnSpc>
                <a:spcPct val="15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画出图的邻接矩阵存储结构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457200" algn="just">
              <a:lnSpc>
                <a:spcPct val="15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画出图的邻接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zh-TW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存储结构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457200" algn="just">
              <a:lnSpc>
                <a:spcPct val="15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画出图的邻接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zh-TW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存储结构</a:t>
            </a:r>
            <a:endParaRPr lang="en-US" altLang="zh-TW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查看源图像">
            <a:extLst>
              <a:ext uri="{FF2B5EF4-FFF2-40B4-BE49-F238E27FC236}">
                <a16:creationId xmlns:a16="http://schemas.microsoft.com/office/drawing/2014/main" id="{31657C6D-3972-4567-9013-9E6902DA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8511" y="2213865"/>
            <a:ext cx="3471573" cy="24302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D724A4-1977-4B9C-9F1E-93FB4F029D25}"/>
              </a:ext>
            </a:extLst>
          </p:cNvPr>
          <p:cNvSpPr/>
          <p:nvPr/>
        </p:nvSpPr>
        <p:spPr>
          <a:xfrm>
            <a:off x="3938935" y="1481441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在课堂参与式学习中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，学生能够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6570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5">
            <a:extLst>
              <a:ext uri="{FF2B5EF4-FFF2-40B4-BE49-F238E27FC236}">
                <a16:creationId xmlns:a16="http://schemas.microsoft.com/office/drawing/2014/main" id="{548D6285-D3C6-41CE-B74E-ACE952CB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0872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Chapter Sixteen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38F652-5728-4A0A-8F68-179388E51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171881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图的邻接矩阵存储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686FE25-FF59-4359-9418-1D1C4592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3113965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图的邻接表存储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5F373E1-F05F-412B-B775-3FA05FC6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450912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图的邻接数组存储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8B40FD9-F9C7-4009-A4C8-A63052CAC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66" y="57217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章</a:t>
            </a:r>
            <a:endParaRPr lang="en-US" altLang="zh-CN" sz="1600" dirty="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5">
            <a:extLst>
              <a:ext uri="{FF2B5EF4-FFF2-40B4-BE49-F238E27FC236}">
                <a16:creationId xmlns:a16="http://schemas.microsoft.com/office/drawing/2014/main" id="{548D6285-D3C6-41CE-B74E-ACE952CB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0872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Chapter Sixteen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38F652-5728-4A0A-8F68-179388E51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171881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595959"/>
                </a:solidFill>
                <a:latin typeface="专业字体设计服务/WWW.ZTSGC.COM/"/>
                <a:ea typeface="微软雅黑" panose="020B0503020204020204" pitchFamily="34" charset="-122"/>
              </a:rPr>
              <a:t>图的邻接矩阵存储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686FE25-FF59-4359-9418-1D1C4592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3113965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图的邻接表存储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5F373E1-F05F-412B-B775-3FA05FC6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005" y="4509120"/>
            <a:ext cx="3784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专业字体设计服务/WWW.ZTSGC.COM/"/>
                <a:ea typeface="微软雅黑" panose="020B0503020204020204" pitchFamily="34" charset="-122"/>
              </a:rPr>
              <a:t>图的邻接数组存储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8B40FD9-F9C7-4009-A4C8-A63052CAC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66" y="572170"/>
            <a:ext cx="1512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/>
                <a:cs typeface="Adobe 宋体 Std L"/>
              </a:rPr>
              <a:t>章</a:t>
            </a:r>
            <a:endParaRPr lang="en-US" altLang="zh-CN" sz="1600" dirty="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</p:spTree>
    <p:extLst>
      <p:ext uri="{BB962C8B-B14F-4D97-AF65-F5344CB8AC3E}">
        <p14:creationId xmlns:p14="http://schemas.microsoft.com/office/powerpoint/2010/main" val="23465766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4" y="158750"/>
            <a:ext cx="103555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一聊红包游戏：</a:t>
            </a:r>
            <a:r>
              <a:rPr lang="zh-CN" altLang="en-US" sz="36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无向无权图</a:t>
            </a:r>
            <a:r>
              <a:rPr lang="zh-CN" altLang="en-US" sz="3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的邻接矩阵存储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4627A92-3C30-49C0-94AB-DBD737919D64}"/>
              </a:ext>
            </a:extLst>
          </p:cNvPr>
          <p:cNvSpPr/>
          <p:nvPr/>
        </p:nvSpPr>
        <p:spPr>
          <a:xfrm>
            <a:off x="821959" y="3385546"/>
            <a:ext cx="450050" cy="45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912DB3C-DB04-4C11-A3AA-88E5114361CD}"/>
              </a:ext>
            </a:extLst>
          </p:cNvPr>
          <p:cNvSpPr/>
          <p:nvPr/>
        </p:nvSpPr>
        <p:spPr>
          <a:xfrm>
            <a:off x="1272009" y="1939932"/>
            <a:ext cx="450050" cy="45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AF4B71-5199-4071-9CEC-EA6BA237C8A8}"/>
              </a:ext>
            </a:extLst>
          </p:cNvPr>
          <p:cNvSpPr/>
          <p:nvPr/>
        </p:nvSpPr>
        <p:spPr>
          <a:xfrm>
            <a:off x="1930146" y="4617205"/>
            <a:ext cx="450050" cy="45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D82B31-DA5A-43B5-933B-87A59453CFCB}"/>
              </a:ext>
            </a:extLst>
          </p:cNvPr>
          <p:cNvSpPr/>
          <p:nvPr/>
        </p:nvSpPr>
        <p:spPr>
          <a:xfrm>
            <a:off x="3477254" y="2415145"/>
            <a:ext cx="450050" cy="45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F6D919-5F08-435C-B28A-39A7DB05394C}"/>
              </a:ext>
            </a:extLst>
          </p:cNvPr>
          <p:cNvSpPr/>
          <p:nvPr/>
        </p:nvSpPr>
        <p:spPr>
          <a:xfrm>
            <a:off x="2217114" y="2897458"/>
            <a:ext cx="450050" cy="45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BD22E6-36C9-4993-B5D6-37ED0F61E5AB}"/>
              </a:ext>
            </a:extLst>
          </p:cNvPr>
          <p:cNvSpPr/>
          <p:nvPr/>
        </p:nvSpPr>
        <p:spPr>
          <a:xfrm>
            <a:off x="4030422" y="3561082"/>
            <a:ext cx="450050" cy="45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ACC7F1-A8C9-43F0-B6E6-FC4267C001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667164" y="3122458"/>
            <a:ext cx="1429166" cy="50452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FF876A3-8F59-4F60-BF3D-1CEB26721D0B}"/>
              </a:ext>
            </a:extLst>
          </p:cNvPr>
          <p:cNvCxnSpPr>
            <a:cxnSpLocks/>
            <a:endCxn id="13" idx="7"/>
          </p:cNvCxnSpPr>
          <p:nvPr/>
        </p:nvCxnSpPr>
        <p:spPr>
          <a:xfrm flipH="1">
            <a:off x="2314288" y="2809222"/>
            <a:ext cx="1243532" cy="18738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EED3EA7-F306-4A67-A7EE-7DBA43542B23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1206101" y="3769645"/>
            <a:ext cx="789953" cy="9134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033ED80-1D62-4DE9-8929-A3775EB1180A}"/>
              </a:ext>
            </a:extLst>
          </p:cNvPr>
          <p:cNvCxnSpPr>
            <a:cxnSpLocks/>
          </p:cNvCxnSpPr>
          <p:nvPr/>
        </p:nvCxnSpPr>
        <p:spPr>
          <a:xfrm flipV="1">
            <a:off x="2360431" y="3905769"/>
            <a:ext cx="1716847" cy="82594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6F8F461-6D3F-4792-95E6-8141FF5529DE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679864" y="2245388"/>
            <a:ext cx="1797390" cy="36431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3B72D24-87E2-4603-8816-6E975D6E6576}"/>
              </a:ext>
            </a:extLst>
          </p:cNvPr>
          <p:cNvCxnSpPr>
            <a:cxnSpLocks/>
          </p:cNvCxnSpPr>
          <p:nvPr/>
        </p:nvCxnSpPr>
        <p:spPr>
          <a:xfrm flipH="1">
            <a:off x="1030713" y="2355971"/>
            <a:ext cx="335240" cy="10402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6BBC7-B5E1-4C7C-83CB-6F0387B00588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1206101" y="3122459"/>
            <a:ext cx="1024121" cy="32898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">
            <a:extLst>
              <a:ext uri="{FF2B5EF4-FFF2-40B4-BE49-F238E27FC236}">
                <a16:creationId xmlns:a16="http://schemas.microsoft.com/office/drawing/2014/main" id="{F1CE9D6E-D3A7-41AA-813B-8CE7D0F9A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218" y="5583250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无向无权图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D17E314-3212-4573-920B-6DAFA76730D6}"/>
              </a:ext>
            </a:extLst>
          </p:cNvPr>
          <p:cNvCxnSpPr>
            <a:cxnSpLocks/>
          </p:cNvCxnSpPr>
          <p:nvPr/>
        </p:nvCxnSpPr>
        <p:spPr>
          <a:xfrm flipH="1" flipV="1">
            <a:off x="1628921" y="2290769"/>
            <a:ext cx="703628" cy="63713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E198691-1845-4121-98C8-69B314286C02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155171" y="3337823"/>
            <a:ext cx="227614" cy="127938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30170FC-CAEA-4188-9459-7DBE4897B6A2}"/>
              </a:ext>
            </a:extLst>
          </p:cNvPr>
          <p:cNvSpPr txBox="1"/>
          <p:nvPr/>
        </p:nvSpPr>
        <p:spPr>
          <a:xfrm>
            <a:off x="1281784" y="1947630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0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34426D3-0BBB-4CB2-A091-50CEDC961485}"/>
              </a:ext>
            </a:extLst>
          </p:cNvPr>
          <p:cNvSpPr txBox="1"/>
          <p:nvPr/>
        </p:nvSpPr>
        <p:spPr>
          <a:xfrm>
            <a:off x="822032" y="3385546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1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638CBE9-91F9-4E26-ACDD-D0285E0C0D25}"/>
              </a:ext>
            </a:extLst>
          </p:cNvPr>
          <p:cNvSpPr txBox="1"/>
          <p:nvPr/>
        </p:nvSpPr>
        <p:spPr>
          <a:xfrm>
            <a:off x="2234050" y="2886093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2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6DE56D8-AE4B-476E-B705-CC436918DCAF}"/>
              </a:ext>
            </a:extLst>
          </p:cNvPr>
          <p:cNvSpPr txBox="1"/>
          <p:nvPr/>
        </p:nvSpPr>
        <p:spPr>
          <a:xfrm>
            <a:off x="3477254" y="2409648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4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92F9D72-A8C0-47B4-BC2B-228B0797A42A}"/>
              </a:ext>
            </a:extLst>
          </p:cNvPr>
          <p:cNvSpPr txBox="1"/>
          <p:nvPr/>
        </p:nvSpPr>
        <p:spPr>
          <a:xfrm>
            <a:off x="1940079" y="4618328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3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6D06954-C891-4428-B0BD-CBEFDEEC176E}"/>
              </a:ext>
            </a:extLst>
          </p:cNvPr>
          <p:cNvSpPr txBox="1"/>
          <p:nvPr/>
        </p:nvSpPr>
        <p:spPr>
          <a:xfrm>
            <a:off x="4030422" y="3586027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5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60" name="表格 4">
            <a:extLst>
              <a:ext uri="{FF2B5EF4-FFF2-40B4-BE49-F238E27FC236}">
                <a16:creationId xmlns:a16="http://schemas.microsoft.com/office/drawing/2014/main" id="{5DD7B692-1228-4567-A3B1-43FE2BAE0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04402"/>
              </p:ext>
            </p:extLst>
          </p:nvPr>
        </p:nvGraphicFramePr>
        <p:xfrm>
          <a:off x="6407146" y="1886130"/>
          <a:ext cx="4192528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144">
                  <a:extLst>
                    <a:ext uri="{9D8B030D-6E8A-4147-A177-3AD203B41FA5}">
                      <a16:colId xmlns:a16="http://schemas.microsoft.com/office/drawing/2014/main" val="46831712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59490174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124928832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21030480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9725645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942947630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15947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1149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79451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6564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36363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78837"/>
                  </a:ext>
                </a:extLst>
              </a:tr>
            </a:tbl>
          </a:graphicData>
        </a:graphic>
      </p:graphicFrame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5653"/>
              </p:ext>
            </p:extLst>
          </p:nvPr>
        </p:nvGraphicFramePr>
        <p:xfrm>
          <a:off x="5912257" y="1928939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E3A6CA8-5A7A-41BF-A29D-DE26950AF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97079"/>
              </p:ext>
            </p:extLst>
          </p:nvPr>
        </p:nvGraphicFramePr>
        <p:xfrm>
          <a:off x="6369205" y="1493785"/>
          <a:ext cx="41925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>
                  <a:extLst>
                    <a:ext uri="{9D8B030D-6E8A-4147-A177-3AD203B41FA5}">
                      <a16:colId xmlns:a16="http://schemas.microsoft.com/office/drawing/2014/main" val="974058950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1576349252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3529061383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19197794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52974134"/>
                    </a:ext>
                  </a:extLst>
                </a:gridCol>
                <a:gridCol w="682138">
                  <a:extLst>
                    <a:ext uri="{9D8B030D-6E8A-4147-A177-3AD203B41FA5}">
                      <a16:colId xmlns:a16="http://schemas.microsoft.com/office/drawing/2014/main" val="198516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35878"/>
                  </a:ext>
                </a:extLst>
              </a:tr>
            </a:tbl>
          </a:graphicData>
        </a:graphic>
      </p:graphicFrame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FE98BD2-4F0F-4DBC-ADD6-9ADC1F40547C}"/>
              </a:ext>
            </a:extLst>
          </p:cNvPr>
          <p:cNvCxnSpPr>
            <a:cxnSpLocks/>
          </p:cNvCxnSpPr>
          <p:nvPr/>
        </p:nvCxnSpPr>
        <p:spPr>
          <a:xfrm>
            <a:off x="1525012" y="2365951"/>
            <a:ext cx="549923" cy="23171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F1AB192-93F2-428D-8EA6-FFBF6BF94F89}"/>
              </a:ext>
            </a:extLst>
          </p:cNvPr>
          <p:cNvCxnSpPr>
            <a:cxnSpLocks/>
          </p:cNvCxnSpPr>
          <p:nvPr/>
        </p:nvCxnSpPr>
        <p:spPr>
          <a:xfrm flipH="1" flipV="1">
            <a:off x="3793988" y="2841411"/>
            <a:ext cx="373100" cy="71967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072" y="5583250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邻接矩阵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C1DF29-B533-4A95-A953-EF616870FD8C}"/>
              </a:ext>
            </a:extLst>
          </p:cNvPr>
          <p:cNvSpPr/>
          <p:nvPr/>
        </p:nvSpPr>
        <p:spPr>
          <a:xfrm>
            <a:off x="919163" y="998730"/>
            <a:ext cx="74600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哪些同学之间存在着发红包与抢红包的关系？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601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72" grpId="0"/>
      <p:bldP spid="54" grpId="0"/>
      <p:bldP spid="55" grpId="0"/>
      <p:bldP spid="56" grpId="0"/>
      <p:bldP spid="57" grpId="0"/>
      <p:bldP spid="58" grpId="0"/>
      <p:bldP spid="5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100405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二聊红包游戏：</a:t>
            </a:r>
            <a:r>
              <a:rPr lang="zh-CN" altLang="en-US" sz="36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有向无权图</a:t>
            </a:r>
            <a:r>
              <a:rPr lang="zh-CN" altLang="en-US" sz="3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的邻接矩阵存储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C1600F0-57A1-4192-849A-920BB181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86" y="928191"/>
            <a:ext cx="5670630" cy="100578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）发红包的人被谁抢到了红包？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）抢红包的人分别抢到了谁的红包？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1C8E467-623D-4D22-99D2-5CF9AC66030F}"/>
              </a:ext>
            </a:extLst>
          </p:cNvPr>
          <p:cNvSpPr/>
          <p:nvPr/>
        </p:nvSpPr>
        <p:spPr>
          <a:xfrm>
            <a:off x="1174445" y="3667761"/>
            <a:ext cx="450050" cy="45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57930E-9F5B-40AA-AECA-38AAA81BD7CD}"/>
              </a:ext>
            </a:extLst>
          </p:cNvPr>
          <p:cNvSpPr/>
          <p:nvPr/>
        </p:nvSpPr>
        <p:spPr>
          <a:xfrm>
            <a:off x="1624495" y="2222147"/>
            <a:ext cx="450050" cy="45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654BCFD-B7D4-4435-B689-D840FC9D8A4A}"/>
              </a:ext>
            </a:extLst>
          </p:cNvPr>
          <p:cNvSpPr/>
          <p:nvPr/>
        </p:nvSpPr>
        <p:spPr>
          <a:xfrm>
            <a:off x="2282632" y="4899420"/>
            <a:ext cx="450050" cy="45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7E62E55-3C5B-47DB-95F4-9D2646310AF9}"/>
              </a:ext>
            </a:extLst>
          </p:cNvPr>
          <p:cNvSpPr/>
          <p:nvPr/>
        </p:nvSpPr>
        <p:spPr>
          <a:xfrm>
            <a:off x="3829740" y="2697360"/>
            <a:ext cx="450050" cy="45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01A881D-AC1D-4532-8B98-CA227B0553E4}"/>
              </a:ext>
            </a:extLst>
          </p:cNvPr>
          <p:cNvSpPr/>
          <p:nvPr/>
        </p:nvSpPr>
        <p:spPr>
          <a:xfrm>
            <a:off x="2569600" y="3179673"/>
            <a:ext cx="450050" cy="45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965FF0E-D2CB-457E-A288-A7FA1E5B7551}"/>
              </a:ext>
            </a:extLst>
          </p:cNvPr>
          <p:cNvSpPr/>
          <p:nvPr/>
        </p:nvSpPr>
        <p:spPr>
          <a:xfrm>
            <a:off x="4382908" y="3843297"/>
            <a:ext cx="450050" cy="45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46EAE81-38CA-44D4-853B-89987673892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19650" y="3404673"/>
            <a:ext cx="1429166" cy="50452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C01A512-6397-4426-9C29-D68040C4028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666774" y="3091437"/>
            <a:ext cx="1243532" cy="18738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4B9CC9A-3ED3-46E3-8E15-3B94933C7EE4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1558587" y="4051860"/>
            <a:ext cx="789953" cy="9134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6E2029-F67E-4766-8DD7-862884A775D6}"/>
              </a:ext>
            </a:extLst>
          </p:cNvPr>
          <p:cNvCxnSpPr>
            <a:cxnSpLocks/>
          </p:cNvCxnSpPr>
          <p:nvPr/>
        </p:nvCxnSpPr>
        <p:spPr>
          <a:xfrm flipV="1">
            <a:off x="2712917" y="4187984"/>
            <a:ext cx="1716847" cy="82594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DC0399-2049-4730-8923-C9EE95B7780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032350" y="2527603"/>
            <a:ext cx="1797390" cy="36431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4AE683B-D6CB-47B4-8398-3E5E74EF219D}"/>
              </a:ext>
            </a:extLst>
          </p:cNvPr>
          <p:cNvCxnSpPr>
            <a:cxnSpLocks/>
          </p:cNvCxnSpPr>
          <p:nvPr/>
        </p:nvCxnSpPr>
        <p:spPr>
          <a:xfrm flipH="1">
            <a:off x="1383199" y="2638186"/>
            <a:ext cx="335240" cy="10402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E80AF6D-D141-444A-80E6-3B394113A970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1558587" y="3404674"/>
            <a:ext cx="1024121" cy="32898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>
            <a:extLst>
              <a:ext uri="{FF2B5EF4-FFF2-40B4-BE49-F238E27FC236}">
                <a16:creationId xmlns:a16="http://schemas.microsoft.com/office/drawing/2014/main" id="{D808F153-E541-4AD6-9984-D4ABD9FBC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889" y="5572958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有向无权图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097DD3-6E4E-4CD9-A51E-1145625E5667}"/>
              </a:ext>
            </a:extLst>
          </p:cNvPr>
          <p:cNvCxnSpPr>
            <a:cxnSpLocks/>
          </p:cNvCxnSpPr>
          <p:nvPr/>
        </p:nvCxnSpPr>
        <p:spPr>
          <a:xfrm flipH="1" flipV="1">
            <a:off x="1981407" y="2572984"/>
            <a:ext cx="703628" cy="63713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AB3B33D-0FD8-4DBC-A410-37460606C71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507657" y="3620038"/>
            <a:ext cx="227614" cy="127938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ED1262-E422-41B5-8AA0-DB7C22FB5079}"/>
              </a:ext>
            </a:extLst>
          </p:cNvPr>
          <p:cNvSpPr txBox="1"/>
          <p:nvPr/>
        </p:nvSpPr>
        <p:spPr>
          <a:xfrm>
            <a:off x="1634270" y="2229845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0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23D039-C3A4-49DB-A4AF-983C484ADF9B}"/>
              </a:ext>
            </a:extLst>
          </p:cNvPr>
          <p:cNvSpPr txBox="1"/>
          <p:nvPr/>
        </p:nvSpPr>
        <p:spPr>
          <a:xfrm>
            <a:off x="1174518" y="3667761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1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0C9030-75A3-4A12-B355-7086DD760DCE}"/>
              </a:ext>
            </a:extLst>
          </p:cNvPr>
          <p:cNvSpPr txBox="1"/>
          <p:nvPr/>
        </p:nvSpPr>
        <p:spPr>
          <a:xfrm>
            <a:off x="2586536" y="3168308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2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46A925-1583-4624-89F4-6A64200F3F77}"/>
              </a:ext>
            </a:extLst>
          </p:cNvPr>
          <p:cNvSpPr txBox="1"/>
          <p:nvPr/>
        </p:nvSpPr>
        <p:spPr>
          <a:xfrm>
            <a:off x="3829740" y="2691863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4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516453-0B03-46A4-81D9-B50A254F1960}"/>
              </a:ext>
            </a:extLst>
          </p:cNvPr>
          <p:cNvSpPr txBox="1"/>
          <p:nvPr/>
        </p:nvSpPr>
        <p:spPr>
          <a:xfrm>
            <a:off x="2292565" y="4900543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3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69223C-6468-445B-B717-6D97588EA746}"/>
              </a:ext>
            </a:extLst>
          </p:cNvPr>
          <p:cNvSpPr txBox="1"/>
          <p:nvPr/>
        </p:nvSpPr>
        <p:spPr>
          <a:xfrm>
            <a:off x="4382908" y="3868242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5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C8E719B6-C229-4147-AC26-AE1B5E64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22281"/>
              </p:ext>
            </p:extLst>
          </p:nvPr>
        </p:nvGraphicFramePr>
        <p:xfrm>
          <a:off x="6962087" y="2381393"/>
          <a:ext cx="3801863" cy="3055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88">
                  <a:extLst>
                    <a:ext uri="{9D8B030D-6E8A-4147-A177-3AD203B41FA5}">
                      <a16:colId xmlns:a16="http://schemas.microsoft.com/office/drawing/2014/main" val="468317126"/>
                    </a:ext>
                  </a:extLst>
                </a:gridCol>
                <a:gridCol w="652982">
                  <a:extLst>
                    <a:ext uri="{9D8B030D-6E8A-4147-A177-3AD203B41FA5}">
                      <a16:colId xmlns:a16="http://schemas.microsoft.com/office/drawing/2014/main" val="3359490174"/>
                    </a:ext>
                  </a:extLst>
                </a:gridCol>
                <a:gridCol w="571359">
                  <a:extLst>
                    <a:ext uri="{9D8B030D-6E8A-4147-A177-3AD203B41FA5}">
                      <a16:colId xmlns:a16="http://schemas.microsoft.com/office/drawing/2014/main" val="2124928832"/>
                    </a:ext>
                  </a:extLst>
                </a:gridCol>
                <a:gridCol w="612171">
                  <a:extLst>
                    <a:ext uri="{9D8B030D-6E8A-4147-A177-3AD203B41FA5}">
                      <a16:colId xmlns:a16="http://schemas.microsoft.com/office/drawing/2014/main" val="2103048016"/>
                    </a:ext>
                  </a:extLst>
                </a:gridCol>
                <a:gridCol w="652982">
                  <a:extLst>
                    <a:ext uri="{9D8B030D-6E8A-4147-A177-3AD203B41FA5}">
                      <a16:colId xmlns:a16="http://schemas.microsoft.com/office/drawing/2014/main" val="799725645"/>
                    </a:ext>
                  </a:extLst>
                </a:gridCol>
                <a:gridCol w="652981">
                  <a:extLst>
                    <a:ext uri="{9D8B030D-6E8A-4147-A177-3AD203B41FA5}">
                      <a16:colId xmlns:a16="http://schemas.microsoft.com/office/drawing/2014/main" val="3942947630"/>
                    </a:ext>
                  </a:extLst>
                </a:gridCol>
              </a:tblGrid>
              <a:tr h="523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15947"/>
                  </a:ext>
                </a:extLst>
              </a:tr>
              <a:tr h="523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11498"/>
                  </a:ext>
                </a:extLst>
              </a:tr>
              <a:tr h="523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79451"/>
                  </a:ext>
                </a:extLst>
              </a:tr>
              <a:tr h="523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65649"/>
                  </a:ext>
                </a:extLst>
              </a:tr>
              <a:tr h="523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36363"/>
                  </a:ext>
                </a:extLst>
              </a:tr>
              <a:tr h="439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78837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5B6030B1-ECAB-48EE-B01D-7B0CBC481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75052"/>
              </p:ext>
            </p:extLst>
          </p:nvPr>
        </p:nvGraphicFramePr>
        <p:xfrm>
          <a:off x="6385727" y="2383100"/>
          <a:ext cx="494889" cy="354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3047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59905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47924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559122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1918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85962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graphicFrame>
        <p:nvGraphicFramePr>
          <p:cNvPr id="29" name="表格 2">
            <a:extLst>
              <a:ext uri="{FF2B5EF4-FFF2-40B4-BE49-F238E27FC236}">
                <a16:creationId xmlns:a16="http://schemas.microsoft.com/office/drawing/2014/main" id="{FEF0B0C2-01E8-4156-A901-D071FEF2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81249"/>
              </p:ext>
            </p:extLst>
          </p:nvPr>
        </p:nvGraphicFramePr>
        <p:xfrm>
          <a:off x="6924146" y="1899037"/>
          <a:ext cx="380186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605">
                  <a:extLst>
                    <a:ext uri="{9D8B030D-6E8A-4147-A177-3AD203B41FA5}">
                      <a16:colId xmlns:a16="http://schemas.microsoft.com/office/drawing/2014/main" val="974058950"/>
                    </a:ext>
                  </a:extLst>
                </a:gridCol>
                <a:gridCol w="612171">
                  <a:extLst>
                    <a:ext uri="{9D8B030D-6E8A-4147-A177-3AD203B41FA5}">
                      <a16:colId xmlns:a16="http://schemas.microsoft.com/office/drawing/2014/main" val="1576349252"/>
                    </a:ext>
                  </a:extLst>
                </a:gridCol>
                <a:gridCol w="612171">
                  <a:extLst>
                    <a:ext uri="{9D8B030D-6E8A-4147-A177-3AD203B41FA5}">
                      <a16:colId xmlns:a16="http://schemas.microsoft.com/office/drawing/2014/main" val="3529061383"/>
                    </a:ext>
                  </a:extLst>
                </a:gridCol>
                <a:gridCol w="571359">
                  <a:extLst>
                    <a:ext uri="{9D8B030D-6E8A-4147-A177-3AD203B41FA5}">
                      <a16:colId xmlns:a16="http://schemas.microsoft.com/office/drawing/2014/main" val="2191977940"/>
                    </a:ext>
                  </a:extLst>
                </a:gridCol>
                <a:gridCol w="652982">
                  <a:extLst>
                    <a:ext uri="{9D8B030D-6E8A-4147-A177-3AD203B41FA5}">
                      <a16:colId xmlns:a16="http://schemas.microsoft.com/office/drawing/2014/main" val="2952974134"/>
                    </a:ext>
                  </a:extLst>
                </a:gridCol>
                <a:gridCol w="618576">
                  <a:extLst>
                    <a:ext uri="{9D8B030D-6E8A-4147-A177-3AD203B41FA5}">
                      <a16:colId xmlns:a16="http://schemas.microsoft.com/office/drawing/2014/main" val="1985163029"/>
                    </a:ext>
                  </a:extLst>
                </a:gridCol>
              </a:tblGrid>
              <a:tr h="3466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35878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2EA016E-4963-4040-9B29-7E5CED5E9704}"/>
              </a:ext>
            </a:extLst>
          </p:cNvPr>
          <p:cNvCxnSpPr>
            <a:cxnSpLocks/>
          </p:cNvCxnSpPr>
          <p:nvPr/>
        </p:nvCxnSpPr>
        <p:spPr>
          <a:xfrm>
            <a:off x="1877498" y="2648166"/>
            <a:ext cx="549923" cy="23171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FF22A17-AA39-4743-B7D9-4D6F0F8F3831}"/>
              </a:ext>
            </a:extLst>
          </p:cNvPr>
          <p:cNvCxnSpPr>
            <a:cxnSpLocks/>
          </p:cNvCxnSpPr>
          <p:nvPr/>
        </p:nvCxnSpPr>
        <p:spPr>
          <a:xfrm flipH="1" flipV="1">
            <a:off x="4146474" y="3123626"/>
            <a:ext cx="373100" cy="71967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4">
            <a:extLst>
              <a:ext uri="{FF2B5EF4-FFF2-40B4-BE49-F238E27FC236}">
                <a16:creationId xmlns:a16="http://schemas.microsoft.com/office/drawing/2014/main" id="{AD4E5B7A-B843-4024-983C-C093A30E1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826" y="5606831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邻接矩阵</a:t>
            </a:r>
          </a:p>
        </p:txBody>
      </p:sp>
    </p:spTree>
    <p:extLst>
      <p:ext uri="{BB962C8B-B14F-4D97-AF65-F5344CB8AC3E}">
        <p14:creationId xmlns:p14="http://schemas.microsoft.com/office/powerpoint/2010/main" val="42954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/>
      <p:bldP spid="21" grpId="0"/>
      <p:bldP spid="22" grpId="0"/>
      <p:bldP spid="23" grpId="0"/>
      <p:bldP spid="24" grpId="0"/>
      <p:bldP spid="25" grpId="0"/>
      <p:bldP spid="26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4" y="158750"/>
            <a:ext cx="96425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三聊红包游戏：</a:t>
            </a:r>
            <a:r>
              <a:rPr lang="zh-CN" altLang="en-US" sz="36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有向有权图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的邻接矩阵存储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4627A92-3C30-49C0-94AB-DBD737919D64}"/>
              </a:ext>
            </a:extLst>
          </p:cNvPr>
          <p:cNvSpPr/>
          <p:nvPr/>
        </p:nvSpPr>
        <p:spPr>
          <a:xfrm>
            <a:off x="709569" y="2885196"/>
            <a:ext cx="450050" cy="45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912DB3C-DB04-4C11-A3AA-88E5114361CD}"/>
              </a:ext>
            </a:extLst>
          </p:cNvPr>
          <p:cNvSpPr/>
          <p:nvPr/>
        </p:nvSpPr>
        <p:spPr>
          <a:xfrm>
            <a:off x="1159619" y="1439582"/>
            <a:ext cx="450050" cy="45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AF4B71-5199-4071-9CEC-EA6BA237C8A8}"/>
              </a:ext>
            </a:extLst>
          </p:cNvPr>
          <p:cNvSpPr/>
          <p:nvPr/>
        </p:nvSpPr>
        <p:spPr>
          <a:xfrm>
            <a:off x="1817756" y="4116855"/>
            <a:ext cx="450050" cy="45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D82B31-DA5A-43B5-933B-87A59453CFCB}"/>
              </a:ext>
            </a:extLst>
          </p:cNvPr>
          <p:cNvSpPr/>
          <p:nvPr/>
        </p:nvSpPr>
        <p:spPr>
          <a:xfrm>
            <a:off x="3364864" y="1914795"/>
            <a:ext cx="450050" cy="45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F6D919-5F08-435C-B28A-39A7DB05394C}"/>
              </a:ext>
            </a:extLst>
          </p:cNvPr>
          <p:cNvSpPr/>
          <p:nvPr/>
        </p:nvSpPr>
        <p:spPr>
          <a:xfrm>
            <a:off x="2104724" y="2397108"/>
            <a:ext cx="450050" cy="45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BD22E6-36C9-4993-B5D6-37ED0F61E5AB}"/>
              </a:ext>
            </a:extLst>
          </p:cNvPr>
          <p:cNvSpPr/>
          <p:nvPr/>
        </p:nvSpPr>
        <p:spPr>
          <a:xfrm>
            <a:off x="3918032" y="3060732"/>
            <a:ext cx="450050" cy="45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ACC7F1-A8C9-43F0-B6E6-FC4267C001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54774" y="2622108"/>
            <a:ext cx="1429166" cy="50452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FF876A3-8F59-4F60-BF3D-1CEB26721D0B}"/>
              </a:ext>
            </a:extLst>
          </p:cNvPr>
          <p:cNvCxnSpPr>
            <a:cxnSpLocks/>
            <a:endCxn id="13" idx="7"/>
          </p:cNvCxnSpPr>
          <p:nvPr/>
        </p:nvCxnSpPr>
        <p:spPr>
          <a:xfrm flipH="1">
            <a:off x="2201898" y="2308872"/>
            <a:ext cx="1243532" cy="18738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EED3EA7-F306-4A67-A7EE-7DBA43542B23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1093711" y="3269295"/>
            <a:ext cx="789953" cy="9134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033ED80-1D62-4DE9-8929-A3775EB1180A}"/>
              </a:ext>
            </a:extLst>
          </p:cNvPr>
          <p:cNvCxnSpPr>
            <a:cxnSpLocks/>
          </p:cNvCxnSpPr>
          <p:nvPr/>
        </p:nvCxnSpPr>
        <p:spPr>
          <a:xfrm flipV="1">
            <a:off x="2248041" y="3405419"/>
            <a:ext cx="1716847" cy="82594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6F8F461-6D3F-4792-95E6-8141FF5529DE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567474" y="1745038"/>
            <a:ext cx="1797390" cy="36431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3B72D24-87E2-4603-8816-6E975D6E6576}"/>
              </a:ext>
            </a:extLst>
          </p:cNvPr>
          <p:cNvCxnSpPr>
            <a:cxnSpLocks/>
          </p:cNvCxnSpPr>
          <p:nvPr/>
        </p:nvCxnSpPr>
        <p:spPr>
          <a:xfrm flipH="1">
            <a:off x="918323" y="1855621"/>
            <a:ext cx="335240" cy="104028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16BBC7-B5E1-4C7C-83CB-6F0387B00588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1093711" y="2622109"/>
            <a:ext cx="1024121" cy="32898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">
            <a:extLst>
              <a:ext uri="{FF2B5EF4-FFF2-40B4-BE49-F238E27FC236}">
                <a16:creationId xmlns:a16="http://schemas.microsoft.com/office/drawing/2014/main" id="{F1CE9D6E-D3A7-41AA-813B-8CE7D0F9A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218" y="5358225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有向有权图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D17E314-3212-4573-920B-6DAFA76730D6}"/>
              </a:ext>
            </a:extLst>
          </p:cNvPr>
          <p:cNvCxnSpPr>
            <a:cxnSpLocks/>
          </p:cNvCxnSpPr>
          <p:nvPr/>
        </p:nvCxnSpPr>
        <p:spPr>
          <a:xfrm flipH="1" flipV="1">
            <a:off x="1516531" y="1790419"/>
            <a:ext cx="703628" cy="63713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E198691-1845-4121-98C8-69B314286C02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042781" y="2837473"/>
            <a:ext cx="227614" cy="127938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30170FC-CAEA-4188-9459-7DBE4897B6A2}"/>
              </a:ext>
            </a:extLst>
          </p:cNvPr>
          <p:cNvSpPr txBox="1"/>
          <p:nvPr/>
        </p:nvSpPr>
        <p:spPr>
          <a:xfrm>
            <a:off x="1169394" y="1447280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0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34426D3-0BBB-4CB2-A091-50CEDC961485}"/>
              </a:ext>
            </a:extLst>
          </p:cNvPr>
          <p:cNvSpPr txBox="1"/>
          <p:nvPr/>
        </p:nvSpPr>
        <p:spPr>
          <a:xfrm>
            <a:off x="709642" y="2885196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1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638CBE9-91F9-4E26-ACDD-D0285E0C0D25}"/>
              </a:ext>
            </a:extLst>
          </p:cNvPr>
          <p:cNvSpPr txBox="1"/>
          <p:nvPr/>
        </p:nvSpPr>
        <p:spPr>
          <a:xfrm>
            <a:off x="2121660" y="2385743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2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6DE56D8-AE4B-476E-B705-CC436918DCAF}"/>
              </a:ext>
            </a:extLst>
          </p:cNvPr>
          <p:cNvSpPr txBox="1"/>
          <p:nvPr/>
        </p:nvSpPr>
        <p:spPr>
          <a:xfrm>
            <a:off x="3364864" y="1909298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4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92F9D72-A8C0-47B4-BC2B-228B0797A42A}"/>
              </a:ext>
            </a:extLst>
          </p:cNvPr>
          <p:cNvSpPr txBox="1"/>
          <p:nvPr/>
        </p:nvSpPr>
        <p:spPr>
          <a:xfrm>
            <a:off x="1827689" y="4117978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3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6D06954-C891-4428-B0BD-CBEFDEEC176E}"/>
              </a:ext>
            </a:extLst>
          </p:cNvPr>
          <p:cNvSpPr txBox="1"/>
          <p:nvPr/>
        </p:nvSpPr>
        <p:spPr>
          <a:xfrm>
            <a:off x="3918032" y="3085677"/>
            <a:ext cx="4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V</a:t>
            </a:r>
            <a:r>
              <a:rPr lang="en-US" altLang="zh-CN" sz="2000" b="1" baseline="-25000" dirty="0">
                <a:solidFill>
                  <a:schemeClr val="bg1"/>
                </a:solidFill>
              </a:rPr>
              <a:t>5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60" name="表格 4">
            <a:extLst>
              <a:ext uri="{FF2B5EF4-FFF2-40B4-BE49-F238E27FC236}">
                <a16:creationId xmlns:a16="http://schemas.microsoft.com/office/drawing/2014/main" id="{5DD7B692-1228-4567-A3B1-43FE2BAE0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559008"/>
              </p:ext>
            </p:extLst>
          </p:nvPr>
        </p:nvGraphicFramePr>
        <p:xfrm>
          <a:off x="6407146" y="1661105"/>
          <a:ext cx="4192528" cy="349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144">
                  <a:extLst>
                    <a:ext uri="{9D8B030D-6E8A-4147-A177-3AD203B41FA5}">
                      <a16:colId xmlns:a16="http://schemas.microsoft.com/office/drawing/2014/main" val="46831712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359490174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124928832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21030480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99725645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3942947630"/>
                    </a:ext>
                  </a:extLst>
                </a:gridCol>
              </a:tblGrid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15947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11498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79451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65649"/>
                  </a:ext>
                </a:extLst>
              </a:tr>
              <a:tr h="598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36363"/>
                  </a:ext>
                </a:extLst>
              </a:tr>
              <a:tr h="50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78837"/>
                  </a:ext>
                </a:extLst>
              </a:tr>
            </a:tbl>
          </a:graphicData>
        </a:graphic>
      </p:graphicFrame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B91F9899-CDD8-4027-85F6-A8C292714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70694"/>
              </p:ext>
            </p:extLst>
          </p:nvPr>
        </p:nvGraphicFramePr>
        <p:xfrm>
          <a:off x="5912257" y="1703914"/>
          <a:ext cx="494889" cy="399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89">
                  <a:extLst>
                    <a:ext uri="{9D8B030D-6E8A-4147-A177-3AD203B41FA5}">
                      <a16:colId xmlns:a16="http://schemas.microsoft.com/office/drawing/2014/main" val="3410372475"/>
                    </a:ext>
                  </a:extLst>
                </a:gridCol>
              </a:tblGrid>
              <a:tr h="597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15793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0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302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90314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5035"/>
                  </a:ext>
                </a:extLst>
              </a:tr>
              <a:tr h="9687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24218"/>
                  </a:ext>
                </a:extLst>
              </a:tr>
            </a:tbl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E3A6CA8-5A7A-41BF-A29D-DE26950AF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8574"/>
              </p:ext>
            </p:extLst>
          </p:nvPr>
        </p:nvGraphicFramePr>
        <p:xfrm>
          <a:off x="6369205" y="1178750"/>
          <a:ext cx="41925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090">
                  <a:extLst>
                    <a:ext uri="{9D8B030D-6E8A-4147-A177-3AD203B41FA5}">
                      <a16:colId xmlns:a16="http://schemas.microsoft.com/office/drawing/2014/main" val="974058950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1576349252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3529061383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19197794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52974134"/>
                    </a:ext>
                  </a:extLst>
                </a:gridCol>
                <a:gridCol w="682138">
                  <a:extLst>
                    <a:ext uri="{9D8B030D-6E8A-4147-A177-3AD203B41FA5}">
                      <a16:colId xmlns:a16="http://schemas.microsoft.com/office/drawing/2014/main" val="198516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35878"/>
                  </a:ext>
                </a:extLst>
              </a:tr>
            </a:tbl>
          </a:graphicData>
        </a:graphic>
      </p:graphicFrame>
      <p:sp>
        <p:nvSpPr>
          <p:cNvPr id="29" name="Rectangle 4">
            <a:extLst>
              <a:ext uri="{FF2B5EF4-FFF2-40B4-BE49-F238E27FC236}">
                <a16:creationId xmlns:a16="http://schemas.microsoft.com/office/drawing/2014/main" id="{AF5639A5-71EF-439F-98E8-4EB8A248C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58" y="2086722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225D0E50-3FB3-427A-9E7A-E0EB1BD57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308" y="1588706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D3E00FC-B0B6-454F-9C27-FB29AF03C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632" y="1876909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58E4B3BE-1C55-4651-9BCD-E164A0EAC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581" y="2567212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2E700F0A-2C27-49B5-ABA6-E3C80E7F8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575" y="3331428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93F5C0C2-1F12-421F-9FD5-8888B729B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200" y="3520245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4DFC7C92-533C-43F8-ADF6-FF41C065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434" y="2915531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830FA315-1731-44F8-B197-FAEB8D8E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307" y="2637733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FFE98BD2-4F0F-4DBC-ADD6-9ADC1F40547C}"/>
              </a:ext>
            </a:extLst>
          </p:cNvPr>
          <p:cNvCxnSpPr>
            <a:cxnSpLocks/>
          </p:cNvCxnSpPr>
          <p:nvPr/>
        </p:nvCxnSpPr>
        <p:spPr>
          <a:xfrm>
            <a:off x="1412622" y="1865601"/>
            <a:ext cx="549923" cy="23171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4">
            <a:extLst>
              <a:ext uri="{FF2B5EF4-FFF2-40B4-BE49-F238E27FC236}">
                <a16:creationId xmlns:a16="http://schemas.microsoft.com/office/drawing/2014/main" id="{FA15C811-56F2-4C23-A628-598278B0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195" y="2199491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F98537D0-AAB3-4870-A336-58E9E12EC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778" y="3110622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F1AB192-93F2-428D-8EA6-FFBF6BF94F89}"/>
              </a:ext>
            </a:extLst>
          </p:cNvPr>
          <p:cNvCxnSpPr>
            <a:cxnSpLocks/>
          </p:cNvCxnSpPr>
          <p:nvPr/>
        </p:nvCxnSpPr>
        <p:spPr>
          <a:xfrm flipH="1" flipV="1">
            <a:off x="3681598" y="2341061"/>
            <a:ext cx="373100" cy="71967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4">
            <a:extLst>
              <a:ext uri="{FF2B5EF4-FFF2-40B4-BE49-F238E27FC236}">
                <a16:creationId xmlns:a16="http://schemas.microsoft.com/office/drawing/2014/main" id="{DA4EC26C-0BB4-43E6-9EC9-EF349E3C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067" y="2464018"/>
            <a:ext cx="360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74F8E8D9-B01D-4510-8044-A0CA4D3C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279" y="1205502"/>
            <a:ext cx="2230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顶点：数组下标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597066A6-D4A1-416C-9274-16A9E2E62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072" y="5358225"/>
            <a:ext cx="1543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邻接矩阵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DB2F9DE6-ADAC-4522-A3B1-018F6E997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641" y="5331388"/>
            <a:ext cx="22302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  <a:ea typeface="微软雅黑" panose="020B0503020204020204" pitchFamily="34" charset="-122"/>
              </a:rPr>
              <a:t>边：数组元素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C815E52-00E9-482D-858F-F6DF20132961}"/>
              </a:ext>
            </a:extLst>
          </p:cNvPr>
          <p:cNvCxnSpPr/>
          <p:nvPr/>
        </p:nvCxnSpPr>
        <p:spPr>
          <a:xfrm flipV="1">
            <a:off x="6009165" y="4959170"/>
            <a:ext cx="633367" cy="572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F1DC171-731E-4E28-ABE0-1660D9C2D715}"/>
              </a:ext>
            </a:extLst>
          </p:cNvPr>
          <p:cNvCxnSpPr>
            <a:cxnSpLocks/>
          </p:cNvCxnSpPr>
          <p:nvPr/>
        </p:nvCxnSpPr>
        <p:spPr>
          <a:xfrm flipV="1">
            <a:off x="5728852" y="1405557"/>
            <a:ext cx="93004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57F7A45-2044-42E3-8398-D3E9866C4BB5}"/>
              </a:ext>
            </a:extLst>
          </p:cNvPr>
          <p:cNvCxnSpPr>
            <a:cxnSpLocks/>
          </p:cNvCxnSpPr>
          <p:nvPr/>
        </p:nvCxnSpPr>
        <p:spPr>
          <a:xfrm>
            <a:off x="5732381" y="1513712"/>
            <a:ext cx="272099" cy="413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956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_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13488</TotalTime>
  <Words>1215</Words>
  <Application>Microsoft Office PowerPoint</Application>
  <PresentationFormat>自定义</PresentationFormat>
  <Paragraphs>616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Adobe 宋体 Std L</vt:lpstr>
      <vt:lpstr>Arial Unicode MS</vt:lpstr>
      <vt:lpstr>Microsoft Yahei</vt:lpstr>
      <vt:lpstr>黑体</vt:lpstr>
      <vt:lpstr>华康俪金黑W8(P)</vt:lpstr>
      <vt:lpstr>华文仿宋</vt:lpstr>
      <vt:lpstr>华文行楷</vt:lpstr>
      <vt:lpstr>宋体</vt:lpstr>
      <vt:lpstr>微软雅黑</vt:lpstr>
      <vt:lpstr>专业字体设计服务/WWW.ZTSGC.COM/</vt:lpstr>
      <vt:lpstr>Agency FB</vt:lpstr>
      <vt:lpstr>Arial</vt:lpstr>
      <vt:lpstr>Calibri</vt:lpstr>
      <vt:lpstr>Impact</vt:lpstr>
      <vt:lpstr>Segoe UI</vt:lpstr>
      <vt:lpstr>Times New Roman</vt:lpstr>
      <vt:lpstr>Wingdings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douyan</cp:lastModifiedBy>
  <cp:revision>3471</cp:revision>
  <dcterms:modified xsi:type="dcterms:W3CDTF">2023-10-12T12:18:04Z</dcterms:modified>
</cp:coreProperties>
</file>